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0"/>
  </p:notesMasterIdLst>
  <p:handoutMasterIdLst>
    <p:handoutMasterId r:id="rId21"/>
  </p:handoutMasterIdLst>
  <p:sldIdLst>
    <p:sldId id="399" r:id="rId2"/>
    <p:sldId id="367" r:id="rId3"/>
    <p:sldId id="371" r:id="rId4"/>
    <p:sldId id="377" r:id="rId5"/>
    <p:sldId id="270" r:id="rId6"/>
    <p:sldId id="397" r:id="rId7"/>
    <p:sldId id="378" r:id="rId8"/>
    <p:sldId id="379" r:id="rId9"/>
    <p:sldId id="380" r:id="rId10"/>
    <p:sldId id="381" r:id="rId11"/>
    <p:sldId id="382" r:id="rId12"/>
    <p:sldId id="383" r:id="rId13"/>
    <p:sldId id="384" r:id="rId14"/>
    <p:sldId id="385" r:id="rId15"/>
    <p:sldId id="386" r:id="rId16"/>
    <p:sldId id="387" r:id="rId17"/>
    <p:sldId id="388" r:id="rId18"/>
    <p:sldId id="389"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Margolis" initials="R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005293"/>
    <a:srgbClr val="0069AA"/>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4" autoAdjust="0"/>
    <p:restoredTop sz="94660"/>
  </p:normalViewPr>
  <p:slideViewPr>
    <p:cSldViewPr>
      <p:cViewPr varScale="1">
        <p:scale>
          <a:sx n="106" d="100"/>
          <a:sy n="106" d="100"/>
        </p:scale>
        <p:origin x="174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7D0ACEF-247B-4D59-B75C-B7EC665717B9}" type="datetimeFigureOut">
              <a:rPr lang="en-US" smtClean="0"/>
              <a:t>10/2/2014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9974B43-08B1-426D-ACD7-B416903AB7C9}" type="slidenum">
              <a:rPr lang="en-US" smtClean="0"/>
              <a:t>‹#›</a:t>
            </a:fld>
            <a:endParaRPr lang="en-US" dirty="0"/>
          </a:p>
        </p:txBody>
      </p:sp>
    </p:spTree>
    <p:extLst>
      <p:ext uri="{BB962C8B-B14F-4D97-AF65-F5344CB8AC3E}">
        <p14:creationId xmlns:p14="http://schemas.microsoft.com/office/powerpoint/2010/main" val="1384335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93500E6-C6E5-4477-A341-126546EBBA79}" type="datetimeFigureOut">
              <a:rPr lang="en-US" smtClean="0"/>
              <a:t>10/2/2014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FBA869F-0F76-499E-912F-5497BF1C7DB9}" type="slidenum">
              <a:rPr lang="en-US" smtClean="0"/>
              <a:t>‹#›</a:t>
            </a:fld>
            <a:endParaRPr lang="en-US" dirty="0"/>
          </a:p>
        </p:txBody>
      </p:sp>
    </p:spTree>
    <p:extLst>
      <p:ext uri="{BB962C8B-B14F-4D97-AF65-F5344CB8AC3E}">
        <p14:creationId xmlns:p14="http://schemas.microsoft.com/office/powerpoint/2010/main" val="3957488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buFontTx/>
              <a:buChar char="•"/>
            </a:pPr>
            <a:endParaRPr lang="en-US" sz="1100" dirty="0"/>
          </a:p>
        </p:txBody>
      </p:sp>
      <p:sp>
        <p:nvSpPr>
          <p:cNvPr id="4" name="Slide Number Placeholder 3"/>
          <p:cNvSpPr>
            <a:spLocks noGrp="1"/>
          </p:cNvSpPr>
          <p:nvPr>
            <p:ph type="sldNum" sz="quarter" idx="10"/>
          </p:nvPr>
        </p:nvSpPr>
        <p:spPr/>
        <p:txBody>
          <a:bodyPr/>
          <a:lstStyle/>
          <a:p>
            <a:fld id="{451E0758-2E28-49CD-AAB8-A1BE5393B1A5}" type="slidenum">
              <a:rPr lang="en-US" smtClean="0"/>
              <a:pPr/>
              <a:t>2</a:t>
            </a:fld>
            <a:endParaRPr lang="en-US" dirty="0"/>
          </a:p>
        </p:txBody>
      </p:sp>
    </p:spTree>
    <p:extLst>
      <p:ext uri="{BB962C8B-B14F-4D97-AF65-F5344CB8AC3E}">
        <p14:creationId xmlns:p14="http://schemas.microsoft.com/office/powerpoint/2010/main" val="3388622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The Essential Public Health Services provide the fundamental framework for the PHAB standards and measures,</a:t>
            </a:r>
            <a:r>
              <a:rPr lang="en-US" baseline="0" dirty="0" smtClean="0"/>
              <a:t> as </a:t>
            </a:r>
            <a:r>
              <a:rPr lang="en-US" dirty="0" smtClean="0"/>
              <a:t>these activities describe the full range of public health responsibilities.</a:t>
            </a:r>
            <a:r>
              <a:rPr lang="en-US" baseline="0" dirty="0" smtClean="0"/>
              <a:t> </a:t>
            </a:r>
            <a:r>
              <a:rPr lang="en-US" dirty="0" smtClean="0"/>
              <a:t>Using the 10 Essential Services framework assures that the PHAB</a:t>
            </a:r>
            <a:r>
              <a:rPr lang="en-US" baseline="0" dirty="0" smtClean="0"/>
              <a:t> </a:t>
            </a:r>
            <a:r>
              <a:rPr lang="en-US" dirty="0" smtClean="0"/>
              <a:t>standards fully cover the gamut of public health activities needed.</a:t>
            </a:r>
          </a:p>
          <a:p>
            <a:pPr defTabSz="931774">
              <a:defRPr/>
            </a:pPr>
            <a:endParaRPr lang="en-US" dirty="0" smtClean="0"/>
          </a:p>
          <a:p>
            <a:pPr defTabSz="931774">
              <a:defRPr/>
            </a:pPr>
            <a:r>
              <a:rPr lang="en-US" dirty="0" smtClean="0"/>
              <a:t>History</a:t>
            </a:r>
            <a:r>
              <a:rPr lang="en-US" baseline="0" dirty="0" smtClean="0"/>
              <a:t> lesson for how the 10 Essential Services came to be: </a:t>
            </a:r>
            <a:r>
              <a:rPr lang="en-US" dirty="0" smtClean="0"/>
              <a:t>Many of you may be familiar with the core functions, which were outlined in the 1988 Institute of Medicine report - The Future of Public Health.  As stated in the IOM report, the three core functions of public health are assessment, policy development and assurance.  This is a good start to describing public health, but 1994, when the country was exploring issues related to health care reform, the public health sector felt that a better definition and description of public health was needed.  A “Core Functions of Public Health Steering Committee” was convened to address this need.  This Steering Committee involved representatives from Public Health Service Agencies (CDC, HRSA, Office of Disease Prevention and Health Promotion, etc.) and key National Public Health Organizations. The committee produced a statement called “Public Health in America.”</a:t>
            </a:r>
          </a:p>
          <a:p>
            <a:endParaRPr lang="en-US" dirty="0" smtClean="0"/>
          </a:p>
          <a:p>
            <a:r>
              <a:rPr lang="en-US" b="1" dirty="0" smtClean="0"/>
              <a:t>Public Health in America – Vision and Mission</a:t>
            </a:r>
          </a:p>
          <a:p>
            <a:r>
              <a:rPr lang="en-US" dirty="0" smtClean="0"/>
              <a:t>The Public Health In America statement provides a vision and mission for public health as well as the context of what public health should be prepared to do and how public health service is delivered.  The vision for public health is broad, “Healthy People in Healthy Communities.”   The mission identified is to “Promote Physical and Mental Health and Prevent Disease, Injury, and Disability”.</a:t>
            </a:r>
          </a:p>
          <a:p>
            <a:pPr marL="232943" indent="-232943"/>
            <a:r>
              <a:rPr lang="en-US" dirty="0" smtClean="0"/>
              <a:t>The last part of the Public Health in America statement defines the “Essential Services of Public Health”. The ten essential services are shown up here on the screen and include:</a:t>
            </a:r>
          </a:p>
          <a:p>
            <a:pPr marL="232943" indent="-232943">
              <a:buFontTx/>
              <a:buAutoNum type="arabicPeriod"/>
            </a:pPr>
            <a:r>
              <a:rPr lang="en-US" i="1" dirty="0" smtClean="0"/>
              <a:t>Monitor health status to identify and solve community health problems</a:t>
            </a:r>
          </a:p>
          <a:p>
            <a:pPr marL="232943" indent="-232943">
              <a:buFontTx/>
              <a:buAutoNum type="arabicPeriod"/>
            </a:pPr>
            <a:r>
              <a:rPr lang="en-US" i="1" dirty="0" smtClean="0"/>
              <a:t>Diagnose and investigate health problems and health hazards in the community</a:t>
            </a:r>
          </a:p>
          <a:p>
            <a:pPr marL="232943" indent="-232943">
              <a:buFontTx/>
              <a:buAutoNum type="arabicPeriod"/>
            </a:pPr>
            <a:r>
              <a:rPr lang="en-US" i="1" dirty="0" smtClean="0"/>
              <a:t>Inform, educate, and empower people about health issues</a:t>
            </a:r>
          </a:p>
          <a:p>
            <a:pPr marL="232943" indent="-232943">
              <a:buFontTx/>
              <a:buAutoNum type="arabicPeriod"/>
            </a:pPr>
            <a:r>
              <a:rPr lang="en-US" i="1" dirty="0" smtClean="0"/>
              <a:t>Mobilize community partnerships to identify and solve health problems</a:t>
            </a:r>
          </a:p>
          <a:p>
            <a:pPr marL="232943" indent="-232943">
              <a:buFontTx/>
              <a:buAutoNum type="arabicPeriod"/>
            </a:pPr>
            <a:r>
              <a:rPr lang="en-US" i="1" dirty="0" smtClean="0"/>
              <a:t>Develop policies and plans that support individual and community health efforts</a:t>
            </a:r>
          </a:p>
          <a:p>
            <a:pPr marL="232943" indent="-232943">
              <a:buFontTx/>
              <a:buAutoNum type="arabicPeriod"/>
            </a:pPr>
            <a:r>
              <a:rPr lang="en-US" i="1" dirty="0" smtClean="0"/>
              <a:t>Enforce laws and regulations that protect health and ensure safety</a:t>
            </a:r>
          </a:p>
          <a:p>
            <a:pPr marL="232943" indent="-232943">
              <a:buFontTx/>
              <a:buAutoNum type="arabicPeriod"/>
            </a:pPr>
            <a:r>
              <a:rPr lang="en-US" i="1" dirty="0" smtClean="0"/>
              <a:t>Link people to needed personal health services and assure the provision of health care when otherwise unavailable</a:t>
            </a:r>
          </a:p>
          <a:p>
            <a:pPr marL="232943" indent="-232943">
              <a:buFontTx/>
              <a:buAutoNum type="arabicPeriod"/>
            </a:pPr>
            <a:r>
              <a:rPr lang="en-US" i="1" dirty="0" smtClean="0"/>
              <a:t>Assure a competent public and personal health care workforce</a:t>
            </a:r>
          </a:p>
          <a:p>
            <a:pPr marL="232943" indent="-232943">
              <a:buFontTx/>
              <a:buAutoNum type="arabicPeriod"/>
            </a:pPr>
            <a:r>
              <a:rPr lang="en-US" i="1" dirty="0" smtClean="0"/>
              <a:t>Evaluate effectiveness, accessibility, and quality of personal and population-based health services</a:t>
            </a:r>
          </a:p>
          <a:p>
            <a:pPr marL="232943" indent="-232943">
              <a:buFontTx/>
              <a:buAutoNum type="arabicPeriod"/>
            </a:pPr>
            <a:r>
              <a:rPr lang="en-US" i="1" dirty="0" smtClean="0"/>
              <a:t>Research for new insights and innovative solutions to health problems</a:t>
            </a:r>
          </a:p>
          <a:p>
            <a:pPr marL="232943" indent="-232943"/>
            <a:r>
              <a:rPr lang="en-US" dirty="0" smtClean="0"/>
              <a:t>Basically, any public health activity can fit into one of these ten categories.  So for example, Essential Service #1 includes activities such as data collection, community health assessments and the maintenance of population health registries.  As another example, Essential Service #7 includes personal health care services as well as transportation and other enabling services and assuring the availability of culturally appropriate personnel and materials. Since the release of the ten Essential Services, numerous initiatives have explored the utility and feasibility of these services and have found them to be a good descriptor of public health.  </a:t>
            </a:r>
          </a:p>
          <a:p>
            <a:endParaRPr lang="en-US" dirty="0"/>
          </a:p>
        </p:txBody>
      </p:sp>
      <p:sp>
        <p:nvSpPr>
          <p:cNvPr id="4" name="Slide Number Placeholder 3"/>
          <p:cNvSpPr>
            <a:spLocks noGrp="1"/>
          </p:cNvSpPr>
          <p:nvPr>
            <p:ph type="sldNum" sz="quarter" idx="10"/>
          </p:nvPr>
        </p:nvSpPr>
        <p:spPr/>
        <p:txBody>
          <a:bodyPr/>
          <a:lstStyle/>
          <a:p>
            <a:fld id="{451E0758-2E28-49CD-AAB8-A1BE5393B1A5}" type="slidenum">
              <a:rPr lang="en-US" smtClean="0"/>
              <a:pPr/>
              <a:t>3</a:t>
            </a:fld>
            <a:endParaRPr lang="en-US" dirty="0"/>
          </a:p>
        </p:txBody>
      </p:sp>
    </p:spTree>
    <p:extLst>
      <p:ext uri="{BB962C8B-B14F-4D97-AF65-F5344CB8AC3E}">
        <p14:creationId xmlns:p14="http://schemas.microsoft.com/office/powerpoint/2010/main" val="3653752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The standards are made up of domains, standards, measures and required documentation.  </a:t>
            </a:r>
          </a:p>
          <a:p>
            <a:r>
              <a:rPr lang="en-US" sz="1400" dirty="0"/>
              <a:t>There are 12 domains made up of standards that pertain to a broad group of public health services.</a:t>
            </a:r>
          </a:p>
          <a:p>
            <a:pPr lvl="1"/>
            <a:r>
              <a:rPr lang="en-US" sz="1400" dirty="0"/>
              <a:t>Domains 1 through 10 relate to the 10 Essential Services</a:t>
            </a:r>
          </a:p>
          <a:p>
            <a:pPr lvl="1"/>
            <a:r>
              <a:rPr lang="en-US" sz="1400" dirty="0"/>
              <a:t>Domain 11 relates to management and administration</a:t>
            </a:r>
          </a:p>
          <a:p>
            <a:pPr lvl="1"/>
            <a:r>
              <a:rPr lang="en-US" sz="1400" dirty="0"/>
              <a:t>Domain 12 relates to governance</a:t>
            </a:r>
          </a:p>
        </p:txBody>
      </p:sp>
      <p:sp>
        <p:nvSpPr>
          <p:cNvPr id="4" name="Slide Number Placeholder 3"/>
          <p:cNvSpPr>
            <a:spLocks noGrp="1"/>
          </p:cNvSpPr>
          <p:nvPr>
            <p:ph type="sldNum" sz="quarter" idx="10"/>
          </p:nvPr>
        </p:nvSpPr>
        <p:spPr/>
        <p:txBody>
          <a:bodyPr/>
          <a:lstStyle/>
          <a:p>
            <a:fld id="{451E0758-2E28-49CD-AAB8-A1BE5393B1A5}" type="slidenum">
              <a:rPr lang="en-US" smtClean="0"/>
              <a:pPr/>
              <a:t>4</a:t>
            </a:fld>
            <a:endParaRPr lang="en-US" dirty="0"/>
          </a:p>
        </p:txBody>
      </p:sp>
    </p:spTree>
    <p:extLst>
      <p:ext uri="{BB962C8B-B14F-4D97-AF65-F5344CB8AC3E}">
        <p14:creationId xmlns:p14="http://schemas.microsoft.com/office/powerpoint/2010/main" val="3992894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A776AD-146B-4A4B-BA6B-73E628459D36}" type="datetimeFigureOut">
              <a:rPr lang="en-US" smtClean="0"/>
              <a:pPr/>
              <a:t>10/2/2014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B5449-6589-4625-9E94-4DF91D25D9BB}" type="slidenum">
              <a:rPr lang="en-US" smtClean="0"/>
              <a:pPr/>
              <a:t>‹#›</a:t>
            </a:fld>
            <a:endParaRPr lang="en-US" dirty="0"/>
          </a:p>
        </p:txBody>
      </p:sp>
    </p:spTree>
    <p:extLst>
      <p:ext uri="{BB962C8B-B14F-4D97-AF65-F5344CB8AC3E}">
        <p14:creationId xmlns:p14="http://schemas.microsoft.com/office/powerpoint/2010/main" val="934685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776AD-146B-4A4B-BA6B-73E628459D36}" type="datetimeFigureOut">
              <a:rPr lang="en-US" smtClean="0"/>
              <a:pPr/>
              <a:t>10/2/2014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B5449-6589-4625-9E94-4DF91D25D9BB}" type="slidenum">
              <a:rPr lang="en-US" smtClean="0"/>
              <a:pPr/>
              <a:t>‹#›</a:t>
            </a:fld>
            <a:endParaRPr lang="en-US" dirty="0"/>
          </a:p>
        </p:txBody>
      </p:sp>
    </p:spTree>
    <p:extLst>
      <p:ext uri="{BB962C8B-B14F-4D97-AF65-F5344CB8AC3E}">
        <p14:creationId xmlns:p14="http://schemas.microsoft.com/office/powerpoint/2010/main" val="8488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776AD-146B-4A4B-BA6B-73E628459D36}" type="datetimeFigureOut">
              <a:rPr lang="en-US" smtClean="0"/>
              <a:pPr/>
              <a:t>10/2/2014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B5449-6589-4625-9E94-4DF91D25D9BB}" type="slidenum">
              <a:rPr lang="en-US" smtClean="0"/>
              <a:pPr/>
              <a:t>‹#›</a:t>
            </a:fld>
            <a:endParaRPr lang="en-US" dirty="0"/>
          </a:p>
        </p:txBody>
      </p:sp>
    </p:spTree>
    <p:extLst>
      <p:ext uri="{BB962C8B-B14F-4D97-AF65-F5344CB8AC3E}">
        <p14:creationId xmlns:p14="http://schemas.microsoft.com/office/powerpoint/2010/main" val="1353859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6" name="Picture 5" descr="PHAB-00033 - PHAB Presentation Templates_in person14.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ext Placeholder 16"/>
          <p:cNvSpPr>
            <a:spLocks noGrp="1"/>
          </p:cNvSpPr>
          <p:nvPr>
            <p:ph type="body" sz="quarter" idx="12"/>
          </p:nvPr>
        </p:nvSpPr>
        <p:spPr>
          <a:xfrm>
            <a:off x="0" y="304800"/>
            <a:ext cx="9144000" cy="2133600"/>
          </a:xfrm>
        </p:spPr>
        <p:txBody>
          <a:bodyPr anchor="ctr" anchorCtr="0">
            <a:noAutofit/>
          </a:bodyPr>
          <a:lstStyle>
            <a:lvl1pPr algn="ctr">
              <a:lnSpc>
                <a:spcPts val="5000"/>
              </a:lnSpc>
              <a:buNone/>
              <a:defRPr sz="5000" cap="all" baseline="0">
                <a:solidFill>
                  <a:srgbClr val="0069AA"/>
                </a:solidFill>
                <a:latin typeface="Akzidenz Grotesk BE Medium" pitchFamily="50" charset="0"/>
              </a:defRPr>
            </a:lvl1pPr>
            <a:lvl2pPr algn="ctr">
              <a:buNone/>
              <a:defRPr sz="5000">
                <a:latin typeface="Chaparral Pro" pitchFamily="18" charset="0"/>
              </a:defRPr>
            </a:lvl2pPr>
            <a:lvl3pPr algn="ctr">
              <a:buNone/>
              <a:defRPr sz="5000">
                <a:latin typeface="Chaparral Pro" pitchFamily="18" charset="0"/>
              </a:defRPr>
            </a:lvl3pPr>
            <a:lvl4pPr algn="ctr">
              <a:buNone/>
              <a:defRPr sz="5000">
                <a:latin typeface="Chaparral Pro" pitchFamily="18" charset="0"/>
              </a:defRPr>
            </a:lvl4pPr>
            <a:lvl5pPr algn="ctr">
              <a:buNone/>
              <a:defRPr sz="5000">
                <a:latin typeface="Chaparral Pro" pitchFamily="18" charset="0"/>
              </a:defRPr>
            </a:lvl5pPr>
          </a:lstStyle>
          <a:p>
            <a:pPr lvl="0"/>
            <a:r>
              <a:rPr lang="en-US" dirty="0" smtClean="0"/>
              <a:t>Click to edit Master text styles</a:t>
            </a:r>
          </a:p>
        </p:txBody>
      </p:sp>
      <p:sp>
        <p:nvSpPr>
          <p:cNvPr id="8" name="Text Placeholder 19"/>
          <p:cNvSpPr>
            <a:spLocks noGrp="1"/>
          </p:cNvSpPr>
          <p:nvPr>
            <p:ph type="body" sz="quarter" idx="13"/>
          </p:nvPr>
        </p:nvSpPr>
        <p:spPr>
          <a:xfrm>
            <a:off x="2057400" y="0"/>
            <a:ext cx="7086600" cy="304800"/>
          </a:xfrm>
        </p:spPr>
        <p:txBody>
          <a:bodyPr anchor="ctr" anchorCtr="0">
            <a:noAutofit/>
          </a:bodyPr>
          <a:lstStyle>
            <a:lvl1pPr marL="0" algn="ctr">
              <a:buFontTx/>
              <a:buNone/>
              <a:defRPr sz="1600" cap="all" spc="200" baseline="0">
                <a:solidFill>
                  <a:schemeClr val="bg1"/>
                </a:solidFill>
                <a:latin typeface="Chaparral Pro" pitchFamily="18" charset="0"/>
              </a:defRPr>
            </a:lvl1pPr>
          </a:lstStyle>
          <a:p>
            <a:pPr lvl="0"/>
            <a:r>
              <a:rPr lang="en-US" dirty="0" smtClean="0"/>
              <a:t>Click to edit Master text styles</a:t>
            </a:r>
          </a:p>
        </p:txBody>
      </p:sp>
      <p:sp>
        <p:nvSpPr>
          <p:cNvPr id="9" name="Text Placeholder 16"/>
          <p:cNvSpPr>
            <a:spLocks noGrp="1"/>
          </p:cNvSpPr>
          <p:nvPr>
            <p:ph type="body" sz="quarter" idx="14"/>
          </p:nvPr>
        </p:nvSpPr>
        <p:spPr>
          <a:xfrm>
            <a:off x="1752600" y="6076950"/>
            <a:ext cx="5410200" cy="685800"/>
          </a:xfrm>
        </p:spPr>
        <p:txBody>
          <a:bodyPr anchor="t" anchorCtr="0">
            <a:noAutofit/>
          </a:bodyPr>
          <a:lstStyle>
            <a:lvl1pPr marL="0" algn="l">
              <a:lnSpc>
                <a:spcPts val="5000"/>
              </a:lnSpc>
              <a:spcBef>
                <a:spcPts val="0"/>
              </a:spcBef>
              <a:buNone/>
              <a:defRPr sz="1800" cap="all" baseline="0">
                <a:solidFill>
                  <a:schemeClr val="bg1"/>
                </a:solidFill>
                <a:latin typeface="Akzidenz Grotesk BE Medium" pitchFamily="50" charset="0"/>
              </a:defRPr>
            </a:lvl1pPr>
            <a:lvl2pPr algn="ctr">
              <a:buNone/>
              <a:defRPr sz="5000">
                <a:latin typeface="Chaparral Pro" pitchFamily="18" charset="0"/>
              </a:defRPr>
            </a:lvl2pPr>
            <a:lvl3pPr algn="ctr">
              <a:buNone/>
              <a:defRPr sz="5000">
                <a:latin typeface="Chaparral Pro" pitchFamily="18" charset="0"/>
              </a:defRPr>
            </a:lvl3pPr>
            <a:lvl4pPr algn="ctr">
              <a:buNone/>
              <a:defRPr sz="5000">
                <a:latin typeface="Chaparral Pro" pitchFamily="18" charset="0"/>
              </a:defRPr>
            </a:lvl4pPr>
            <a:lvl5pPr algn="ctr">
              <a:buNone/>
              <a:defRPr sz="5000">
                <a:latin typeface="Chaparral Pro" pitchFamily="18" charset="0"/>
              </a:defRPr>
            </a:lvl5pPr>
          </a:lstStyle>
          <a:p>
            <a:pPr lvl="0"/>
            <a:r>
              <a:rPr lang="en-US" dirty="0" smtClean="0"/>
              <a:t>Click to edit Master text styles</a:t>
            </a:r>
          </a:p>
        </p:txBody>
      </p:sp>
      <p:sp>
        <p:nvSpPr>
          <p:cNvPr id="10" name="Text Placeholder 19"/>
          <p:cNvSpPr>
            <a:spLocks noGrp="1"/>
          </p:cNvSpPr>
          <p:nvPr>
            <p:ph type="body" sz="quarter" idx="15"/>
          </p:nvPr>
        </p:nvSpPr>
        <p:spPr>
          <a:xfrm>
            <a:off x="0" y="0"/>
            <a:ext cx="2057400" cy="304800"/>
          </a:xfrm>
        </p:spPr>
        <p:txBody>
          <a:bodyPr anchor="ctr" anchorCtr="0">
            <a:noAutofit/>
          </a:bodyPr>
          <a:lstStyle>
            <a:lvl1pPr marL="0" algn="ctr">
              <a:buFontTx/>
              <a:buNone/>
              <a:defRPr sz="1600" cap="all" spc="200" baseline="0">
                <a:solidFill>
                  <a:schemeClr val="bg1"/>
                </a:solidFill>
                <a:latin typeface="Chaparral Pro" pitchFamily="18" charset="0"/>
              </a:defRPr>
            </a:lvl1pPr>
          </a:lstStyle>
          <a:p>
            <a:pPr lvl="0"/>
            <a:r>
              <a:rPr lang="en-US" dirty="0" smtClean="0"/>
              <a:t>Click to edit Master text styles</a:t>
            </a:r>
          </a:p>
        </p:txBody>
      </p:sp>
    </p:spTree>
    <p:extLst>
      <p:ext uri="{BB962C8B-B14F-4D97-AF65-F5344CB8AC3E}">
        <p14:creationId xmlns:p14="http://schemas.microsoft.com/office/powerpoint/2010/main" val="3532416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1" name="Picture 20" descr="PHAB-00033 - PHAB Presentation Templates_in person.jpg"/>
          <p:cNvPicPr>
            <a:picLocks noChangeAspect="1"/>
          </p:cNvPicPr>
          <p:nvPr userDrawn="1"/>
        </p:nvPicPr>
        <p:blipFill>
          <a:blip r:embed="rId2" cstate="print"/>
          <a:stretch>
            <a:fillRect/>
          </a:stretch>
        </p:blipFill>
        <p:spPr>
          <a:xfrm>
            <a:off x="0" y="0"/>
            <a:ext cx="9144000" cy="6858000"/>
          </a:xfrm>
          <a:prstGeom prst="rect">
            <a:avLst/>
          </a:prstGeom>
        </p:spPr>
      </p:pic>
      <p:sp>
        <p:nvSpPr>
          <p:cNvPr id="17" name="Text Placeholder 16"/>
          <p:cNvSpPr>
            <a:spLocks noGrp="1"/>
          </p:cNvSpPr>
          <p:nvPr>
            <p:ph type="body" sz="quarter" idx="11"/>
          </p:nvPr>
        </p:nvSpPr>
        <p:spPr>
          <a:xfrm>
            <a:off x="0" y="2438400"/>
            <a:ext cx="9144000" cy="1905000"/>
          </a:xfrm>
        </p:spPr>
        <p:txBody>
          <a:bodyPr anchor="ctr" anchorCtr="0">
            <a:noAutofit/>
          </a:bodyPr>
          <a:lstStyle>
            <a:lvl1pPr algn="ctr">
              <a:lnSpc>
                <a:spcPts val="5000"/>
              </a:lnSpc>
              <a:buNone/>
              <a:defRPr sz="5000" cap="all" baseline="0">
                <a:solidFill>
                  <a:srgbClr val="0069AA"/>
                </a:solidFill>
                <a:latin typeface="Akzidenz Grotesk BE Medium" pitchFamily="50" charset="0"/>
              </a:defRPr>
            </a:lvl1pPr>
            <a:lvl2pPr algn="ctr">
              <a:buNone/>
              <a:defRPr sz="5000">
                <a:latin typeface="Chaparral Pro" pitchFamily="18" charset="0"/>
              </a:defRPr>
            </a:lvl2pPr>
            <a:lvl3pPr algn="ctr">
              <a:buNone/>
              <a:defRPr sz="5000">
                <a:latin typeface="Chaparral Pro" pitchFamily="18" charset="0"/>
              </a:defRPr>
            </a:lvl3pPr>
            <a:lvl4pPr algn="ctr">
              <a:buNone/>
              <a:defRPr sz="5000">
                <a:latin typeface="Chaparral Pro" pitchFamily="18" charset="0"/>
              </a:defRPr>
            </a:lvl4pPr>
            <a:lvl5pPr algn="ctr">
              <a:buNone/>
              <a:defRPr sz="5000">
                <a:latin typeface="Chaparral Pro" pitchFamily="18" charset="0"/>
              </a:defRPr>
            </a:lvl5pPr>
          </a:lstStyle>
          <a:p>
            <a:pPr lvl="0"/>
            <a:r>
              <a:rPr lang="en-US" dirty="0" smtClean="0"/>
              <a:t>Click to edit Master text styles</a:t>
            </a:r>
          </a:p>
        </p:txBody>
      </p:sp>
      <p:sp>
        <p:nvSpPr>
          <p:cNvPr id="22" name="Text Placeholder 16"/>
          <p:cNvSpPr>
            <a:spLocks noGrp="1"/>
          </p:cNvSpPr>
          <p:nvPr>
            <p:ph type="body" sz="quarter" idx="12"/>
          </p:nvPr>
        </p:nvSpPr>
        <p:spPr>
          <a:xfrm>
            <a:off x="0" y="4572000"/>
            <a:ext cx="9144000" cy="1600200"/>
          </a:xfrm>
        </p:spPr>
        <p:txBody>
          <a:bodyPr anchor="t" anchorCtr="0">
            <a:noAutofit/>
          </a:bodyPr>
          <a:lstStyle>
            <a:lvl1pPr marL="0" algn="ctr">
              <a:lnSpc>
                <a:spcPts val="1600"/>
              </a:lnSpc>
              <a:spcBef>
                <a:spcPts val="0"/>
              </a:spcBef>
              <a:buNone/>
              <a:defRPr sz="1600" cap="all" baseline="0">
                <a:solidFill>
                  <a:srgbClr val="0069AA"/>
                </a:solidFill>
                <a:latin typeface="Akzidenz Grotesk BE Regular" pitchFamily="50" charset="0"/>
              </a:defRPr>
            </a:lvl1pPr>
            <a:lvl2pPr algn="ctr">
              <a:buNone/>
              <a:defRPr sz="5000">
                <a:latin typeface="Chaparral Pro" pitchFamily="18" charset="0"/>
              </a:defRPr>
            </a:lvl2pPr>
            <a:lvl3pPr algn="ctr">
              <a:buNone/>
              <a:defRPr sz="5000">
                <a:latin typeface="Chaparral Pro" pitchFamily="18" charset="0"/>
              </a:defRPr>
            </a:lvl3pPr>
            <a:lvl4pPr algn="ctr">
              <a:buNone/>
              <a:defRPr sz="5000">
                <a:latin typeface="Chaparral Pro" pitchFamily="18" charset="0"/>
              </a:defRPr>
            </a:lvl4pPr>
            <a:lvl5pPr algn="ctr">
              <a:buNone/>
              <a:defRPr sz="5000">
                <a:latin typeface="Chaparral Pro" pitchFamily="18" charset="0"/>
              </a:defRPr>
            </a:lvl5pPr>
          </a:lstStyle>
          <a:p>
            <a:pPr lvl="0"/>
            <a:r>
              <a:rPr lang="en-US" dirty="0" smtClean="0"/>
              <a:t>Click to edit Master text styles</a:t>
            </a:r>
          </a:p>
        </p:txBody>
      </p:sp>
      <p:sp>
        <p:nvSpPr>
          <p:cNvPr id="24" name="Text Placeholder 19"/>
          <p:cNvSpPr>
            <a:spLocks noGrp="1"/>
          </p:cNvSpPr>
          <p:nvPr>
            <p:ph type="body" sz="quarter" idx="13"/>
          </p:nvPr>
        </p:nvSpPr>
        <p:spPr>
          <a:xfrm>
            <a:off x="0" y="0"/>
            <a:ext cx="9144000" cy="685800"/>
          </a:xfrm>
        </p:spPr>
        <p:txBody>
          <a:bodyPr anchor="ctr" anchorCtr="0">
            <a:noAutofit/>
          </a:bodyPr>
          <a:lstStyle>
            <a:lvl1pPr marL="0" algn="ctr">
              <a:buFontTx/>
              <a:buNone/>
              <a:defRPr sz="2000" cap="all" spc="200" baseline="0">
                <a:solidFill>
                  <a:schemeClr val="bg1"/>
                </a:solidFill>
                <a:latin typeface="Chaparral Pro" pitchFamily="18" charset="0"/>
              </a:defRPr>
            </a:lvl1pPr>
          </a:lstStyle>
          <a:p>
            <a:pPr lvl="0"/>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1" name="Picture 10" descr="PHAB-00033 - PHAB Presentation Templates_in person3.jpg"/>
          <p:cNvPicPr>
            <a:picLocks noChangeAspect="1"/>
          </p:cNvPicPr>
          <p:nvPr userDrawn="1"/>
        </p:nvPicPr>
        <p:blipFill>
          <a:blip r:embed="rId2" cstate="print"/>
          <a:stretch>
            <a:fillRect/>
          </a:stretch>
        </p:blipFill>
        <p:spPr>
          <a:xfrm>
            <a:off x="0" y="0"/>
            <a:ext cx="9144000" cy="6858000"/>
          </a:xfrm>
          <a:prstGeom prst="rect">
            <a:avLst/>
          </a:prstGeom>
        </p:spPr>
      </p:pic>
      <p:sp>
        <p:nvSpPr>
          <p:cNvPr id="12" name="Text Placeholder 16"/>
          <p:cNvSpPr>
            <a:spLocks noGrp="1"/>
          </p:cNvSpPr>
          <p:nvPr>
            <p:ph type="body" sz="quarter" idx="12"/>
          </p:nvPr>
        </p:nvSpPr>
        <p:spPr>
          <a:xfrm>
            <a:off x="0" y="304800"/>
            <a:ext cx="9144000" cy="2133600"/>
          </a:xfrm>
        </p:spPr>
        <p:txBody>
          <a:bodyPr anchor="ctr" anchorCtr="0">
            <a:noAutofit/>
          </a:bodyPr>
          <a:lstStyle>
            <a:lvl1pPr algn="ctr">
              <a:lnSpc>
                <a:spcPts val="5000"/>
              </a:lnSpc>
              <a:buNone/>
              <a:defRPr sz="5000" cap="all" baseline="0">
                <a:solidFill>
                  <a:srgbClr val="0069AA"/>
                </a:solidFill>
                <a:latin typeface="Akzidenz Grotesk BE Medium" pitchFamily="50" charset="0"/>
              </a:defRPr>
            </a:lvl1pPr>
            <a:lvl2pPr algn="ctr">
              <a:buNone/>
              <a:defRPr sz="5000">
                <a:latin typeface="Chaparral Pro" pitchFamily="18" charset="0"/>
              </a:defRPr>
            </a:lvl2pPr>
            <a:lvl3pPr algn="ctr">
              <a:buNone/>
              <a:defRPr sz="5000">
                <a:latin typeface="Chaparral Pro" pitchFamily="18" charset="0"/>
              </a:defRPr>
            </a:lvl3pPr>
            <a:lvl4pPr algn="ctr">
              <a:buNone/>
              <a:defRPr sz="5000">
                <a:latin typeface="Chaparral Pro" pitchFamily="18" charset="0"/>
              </a:defRPr>
            </a:lvl4pPr>
            <a:lvl5pPr algn="ctr">
              <a:buNone/>
              <a:defRPr sz="5000">
                <a:latin typeface="Chaparral Pro" pitchFamily="18" charset="0"/>
              </a:defRPr>
            </a:lvl5pPr>
          </a:lstStyle>
          <a:p>
            <a:pPr lvl="0"/>
            <a:r>
              <a:rPr lang="en-US" dirty="0" smtClean="0"/>
              <a:t>Click to edit Master text styles</a:t>
            </a:r>
          </a:p>
        </p:txBody>
      </p:sp>
      <p:sp>
        <p:nvSpPr>
          <p:cNvPr id="13" name="Text Placeholder 19"/>
          <p:cNvSpPr>
            <a:spLocks noGrp="1"/>
          </p:cNvSpPr>
          <p:nvPr>
            <p:ph type="body" sz="quarter" idx="13"/>
          </p:nvPr>
        </p:nvSpPr>
        <p:spPr>
          <a:xfrm>
            <a:off x="2057400" y="0"/>
            <a:ext cx="7086600" cy="304800"/>
          </a:xfrm>
        </p:spPr>
        <p:txBody>
          <a:bodyPr anchor="ctr" anchorCtr="0">
            <a:noAutofit/>
          </a:bodyPr>
          <a:lstStyle>
            <a:lvl1pPr marL="0" algn="ctr">
              <a:buFontTx/>
              <a:buNone/>
              <a:defRPr sz="1600" cap="all" spc="200" baseline="0">
                <a:solidFill>
                  <a:schemeClr val="bg1"/>
                </a:solidFill>
                <a:latin typeface="Chaparral Pro" pitchFamily="18" charset="0"/>
              </a:defRPr>
            </a:lvl1pPr>
          </a:lstStyle>
          <a:p>
            <a:pPr lvl="0"/>
            <a:r>
              <a:rPr lang="en-US" dirty="0" smtClean="0"/>
              <a:t>Click to edit Master text styles</a:t>
            </a:r>
          </a:p>
        </p:txBody>
      </p:sp>
      <p:sp>
        <p:nvSpPr>
          <p:cNvPr id="14" name="Text Placeholder 16"/>
          <p:cNvSpPr>
            <a:spLocks noGrp="1"/>
          </p:cNvSpPr>
          <p:nvPr>
            <p:ph type="body" sz="quarter" idx="14"/>
          </p:nvPr>
        </p:nvSpPr>
        <p:spPr>
          <a:xfrm>
            <a:off x="1752600" y="6076950"/>
            <a:ext cx="5410200" cy="685800"/>
          </a:xfrm>
        </p:spPr>
        <p:txBody>
          <a:bodyPr anchor="t" anchorCtr="0">
            <a:noAutofit/>
          </a:bodyPr>
          <a:lstStyle>
            <a:lvl1pPr marL="0" algn="l">
              <a:lnSpc>
                <a:spcPts val="5000"/>
              </a:lnSpc>
              <a:spcBef>
                <a:spcPts val="0"/>
              </a:spcBef>
              <a:buNone/>
              <a:defRPr sz="1800" cap="all" baseline="0">
                <a:solidFill>
                  <a:schemeClr val="bg1"/>
                </a:solidFill>
                <a:latin typeface="Akzidenz Grotesk BE Medium" pitchFamily="50" charset="0"/>
              </a:defRPr>
            </a:lvl1pPr>
            <a:lvl2pPr algn="ctr">
              <a:buNone/>
              <a:defRPr sz="5000">
                <a:latin typeface="Chaparral Pro" pitchFamily="18" charset="0"/>
              </a:defRPr>
            </a:lvl2pPr>
            <a:lvl3pPr algn="ctr">
              <a:buNone/>
              <a:defRPr sz="5000">
                <a:latin typeface="Chaparral Pro" pitchFamily="18" charset="0"/>
              </a:defRPr>
            </a:lvl3pPr>
            <a:lvl4pPr algn="ctr">
              <a:buNone/>
              <a:defRPr sz="5000">
                <a:latin typeface="Chaparral Pro" pitchFamily="18" charset="0"/>
              </a:defRPr>
            </a:lvl4pPr>
            <a:lvl5pPr algn="ctr">
              <a:buNone/>
              <a:defRPr sz="5000">
                <a:latin typeface="Chaparral Pro" pitchFamily="18" charset="0"/>
              </a:defRPr>
            </a:lvl5pPr>
          </a:lstStyle>
          <a:p>
            <a:pPr lvl="0"/>
            <a:r>
              <a:rPr lang="en-US" dirty="0" smtClean="0"/>
              <a:t>Click to edit Master text styles</a:t>
            </a:r>
          </a:p>
        </p:txBody>
      </p:sp>
      <p:sp>
        <p:nvSpPr>
          <p:cNvPr id="18" name="Text Placeholder 19"/>
          <p:cNvSpPr>
            <a:spLocks noGrp="1"/>
          </p:cNvSpPr>
          <p:nvPr>
            <p:ph type="body" sz="quarter" idx="15"/>
          </p:nvPr>
        </p:nvSpPr>
        <p:spPr>
          <a:xfrm>
            <a:off x="0" y="0"/>
            <a:ext cx="2057400" cy="304800"/>
          </a:xfrm>
        </p:spPr>
        <p:txBody>
          <a:bodyPr anchor="ctr" anchorCtr="0">
            <a:noAutofit/>
          </a:bodyPr>
          <a:lstStyle>
            <a:lvl1pPr marL="0" algn="ctr">
              <a:buFontTx/>
              <a:buNone/>
              <a:defRPr sz="1600" cap="all" spc="200" baseline="0">
                <a:solidFill>
                  <a:schemeClr val="bg1"/>
                </a:solidFill>
                <a:latin typeface="Chaparral Pro" pitchFamily="18" charset="0"/>
              </a:defRPr>
            </a:lvl1p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descr="PHAB-00033 - PHAB Presentation Templates_in person4.jpg"/>
          <p:cNvPicPr>
            <a:picLocks noChangeAspect="1"/>
          </p:cNvPicPr>
          <p:nvPr userDrawn="1"/>
        </p:nvPicPr>
        <p:blipFill>
          <a:blip r:embed="rId2" cstate="print"/>
          <a:stretch>
            <a:fillRect/>
          </a:stretch>
        </p:blipFill>
        <p:spPr>
          <a:xfrm>
            <a:off x="0" y="0"/>
            <a:ext cx="9144000" cy="6858000"/>
          </a:xfrm>
          <a:prstGeom prst="rect">
            <a:avLst/>
          </a:prstGeom>
        </p:spPr>
      </p:pic>
      <p:sp>
        <p:nvSpPr>
          <p:cNvPr id="12" name="Text Placeholder 16"/>
          <p:cNvSpPr>
            <a:spLocks noGrp="1"/>
          </p:cNvSpPr>
          <p:nvPr>
            <p:ph type="body" sz="quarter" idx="12"/>
          </p:nvPr>
        </p:nvSpPr>
        <p:spPr>
          <a:xfrm>
            <a:off x="0" y="304800"/>
            <a:ext cx="9144000" cy="2133600"/>
          </a:xfrm>
        </p:spPr>
        <p:txBody>
          <a:bodyPr anchor="ctr" anchorCtr="0">
            <a:noAutofit/>
          </a:bodyPr>
          <a:lstStyle>
            <a:lvl1pPr algn="ctr">
              <a:lnSpc>
                <a:spcPts val="5000"/>
              </a:lnSpc>
              <a:buNone/>
              <a:defRPr sz="5000" cap="all" baseline="0">
                <a:solidFill>
                  <a:srgbClr val="0069AA"/>
                </a:solidFill>
                <a:latin typeface="Akzidenz Grotesk BE Medium" pitchFamily="50" charset="0"/>
              </a:defRPr>
            </a:lvl1pPr>
            <a:lvl2pPr algn="ctr">
              <a:buNone/>
              <a:defRPr sz="5000">
                <a:latin typeface="Chaparral Pro" pitchFamily="18" charset="0"/>
              </a:defRPr>
            </a:lvl2pPr>
            <a:lvl3pPr algn="ctr">
              <a:buNone/>
              <a:defRPr sz="5000">
                <a:latin typeface="Chaparral Pro" pitchFamily="18" charset="0"/>
              </a:defRPr>
            </a:lvl3pPr>
            <a:lvl4pPr algn="ctr">
              <a:buNone/>
              <a:defRPr sz="5000">
                <a:latin typeface="Chaparral Pro" pitchFamily="18" charset="0"/>
              </a:defRPr>
            </a:lvl4pPr>
            <a:lvl5pPr algn="ctr">
              <a:buNone/>
              <a:defRPr sz="5000">
                <a:latin typeface="Chaparral Pro" pitchFamily="18" charset="0"/>
              </a:defRPr>
            </a:lvl5pPr>
          </a:lstStyle>
          <a:p>
            <a:pPr lvl="0"/>
            <a:r>
              <a:rPr lang="en-US" dirty="0" smtClean="0"/>
              <a:t>Click to edit Master text styles</a:t>
            </a:r>
          </a:p>
        </p:txBody>
      </p:sp>
      <p:sp>
        <p:nvSpPr>
          <p:cNvPr id="13" name="Text Placeholder 19"/>
          <p:cNvSpPr>
            <a:spLocks noGrp="1"/>
          </p:cNvSpPr>
          <p:nvPr>
            <p:ph type="body" sz="quarter" idx="13"/>
          </p:nvPr>
        </p:nvSpPr>
        <p:spPr>
          <a:xfrm>
            <a:off x="2057400" y="0"/>
            <a:ext cx="7086600" cy="304800"/>
          </a:xfrm>
        </p:spPr>
        <p:txBody>
          <a:bodyPr anchor="ctr" anchorCtr="0">
            <a:noAutofit/>
          </a:bodyPr>
          <a:lstStyle>
            <a:lvl1pPr marL="0" algn="ctr">
              <a:buFontTx/>
              <a:buNone/>
              <a:defRPr sz="1600" cap="all" spc="200" baseline="0">
                <a:solidFill>
                  <a:schemeClr val="bg1"/>
                </a:solidFill>
                <a:latin typeface="Chaparral Pro" pitchFamily="18" charset="0"/>
              </a:defRPr>
            </a:lvl1pPr>
          </a:lstStyle>
          <a:p>
            <a:pPr lvl="0"/>
            <a:r>
              <a:rPr lang="en-US" dirty="0" smtClean="0"/>
              <a:t>Click to edit Master text styles</a:t>
            </a:r>
          </a:p>
        </p:txBody>
      </p:sp>
      <p:sp>
        <p:nvSpPr>
          <p:cNvPr id="14" name="Text Placeholder 16"/>
          <p:cNvSpPr>
            <a:spLocks noGrp="1"/>
          </p:cNvSpPr>
          <p:nvPr>
            <p:ph type="body" sz="quarter" idx="14"/>
          </p:nvPr>
        </p:nvSpPr>
        <p:spPr>
          <a:xfrm>
            <a:off x="1752600" y="6076950"/>
            <a:ext cx="5410200" cy="685800"/>
          </a:xfrm>
        </p:spPr>
        <p:txBody>
          <a:bodyPr anchor="t" anchorCtr="0">
            <a:noAutofit/>
          </a:bodyPr>
          <a:lstStyle>
            <a:lvl1pPr marL="0" algn="l">
              <a:lnSpc>
                <a:spcPts val="5000"/>
              </a:lnSpc>
              <a:spcBef>
                <a:spcPts val="0"/>
              </a:spcBef>
              <a:buNone/>
              <a:defRPr sz="1800" cap="all" baseline="0">
                <a:solidFill>
                  <a:schemeClr val="bg1"/>
                </a:solidFill>
                <a:latin typeface="Akzidenz Grotesk BE Medium" pitchFamily="50" charset="0"/>
              </a:defRPr>
            </a:lvl1pPr>
            <a:lvl2pPr algn="ctr">
              <a:buNone/>
              <a:defRPr sz="5000">
                <a:latin typeface="Chaparral Pro" pitchFamily="18" charset="0"/>
              </a:defRPr>
            </a:lvl2pPr>
            <a:lvl3pPr algn="ctr">
              <a:buNone/>
              <a:defRPr sz="5000">
                <a:latin typeface="Chaparral Pro" pitchFamily="18" charset="0"/>
              </a:defRPr>
            </a:lvl3pPr>
            <a:lvl4pPr algn="ctr">
              <a:buNone/>
              <a:defRPr sz="5000">
                <a:latin typeface="Chaparral Pro" pitchFamily="18" charset="0"/>
              </a:defRPr>
            </a:lvl4pPr>
            <a:lvl5pPr algn="ctr">
              <a:buNone/>
              <a:defRPr sz="5000">
                <a:latin typeface="Chaparral Pro" pitchFamily="18" charset="0"/>
              </a:defRPr>
            </a:lvl5pPr>
          </a:lstStyle>
          <a:p>
            <a:pPr lvl="0"/>
            <a:r>
              <a:rPr lang="en-US" dirty="0" smtClean="0"/>
              <a:t>Click to edit Master text styles</a:t>
            </a:r>
          </a:p>
        </p:txBody>
      </p:sp>
      <p:sp>
        <p:nvSpPr>
          <p:cNvPr id="18" name="Text Placeholder 19"/>
          <p:cNvSpPr>
            <a:spLocks noGrp="1"/>
          </p:cNvSpPr>
          <p:nvPr>
            <p:ph type="body" sz="quarter" idx="15"/>
          </p:nvPr>
        </p:nvSpPr>
        <p:spPr>
          <a:xfrm>
            <a:off x="0" y="0"/>
            <a:ext cx="2057400" cy="304800"/>
          </a:xfrm>
        </p:spPr>
        <p:txBody>
          <a:bodyPr anchor="ctr" anchorCtr="0">
            <a:noAutofit/>
          </a:bodyPr>
          <a:lstStyle>
            <a:lvl1pPr marL="0" algn="ctr">
              <a:buFontTx/>
              <a:buNone/>
              <a:defRPr sz="1600" cap="all" spc="200" baseline="0">
                <a:solidFill>
                  <a:schemeClr val="bg1"/>
                </a:solidFill>
                <a:latin typeface="Chaparral Pro" pitchFamily="18" charset="0"/>
              </a:defRPr>
            </a:lvl1pPr>
          </a:lstStyle>
          <a:p>
            <a:pPr lvl="0"/>
            <a:r>
              <a:rPr lang="en-US" dirty="0"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descr="PHAB-00033 - PHAB Presentation Templates_in person6.jpg"/>
          <p:cNvPicPr>
            <a:picLocks noChangeAspect="1"/>
          </p:cNvPicPr>
          <p:nvPr userDrawn="1"/>
        </p:nvPicPr>
        <p:blipFill>
          <a:blip r:embed="rId2" cstate="print"/>
          <a:stretch>
            <a:fillRect/>
          </a:stretch>
        </p:blipFill>
        <p:spPr>
          <a:xfrm>
            <a:off x="0" y="0"/>
            <a:ext cx="9144000" cy="6858000"/>
          </a:xfrm>
          <a:prstGeom prst="rect">
            <a:avLst/>
          </a:prstGeom>
        </p:spPr>
      </p:pic>
      <p:sp>
        <p:nvSpPr>
          <p:cNvPr id="12" name="Text Placeholder 16"/>
          <p:cNvSpPr>
            <a:spLocks noGrp="1"/>
          </p:cNvSpPr>
          <p:nvPr>
            <p:ph type="body" sz="quarter" idx="12"/>
          </p:nvPr>
        </p:nvSpPr>
        <p:spPr>
          <a:xfrm>
            <a:off x="0" y="304800"/>
            <a:ext cx="9144000" cy="2133600"/>
          </a:xfrm>
        </p:spPr>
        <p:txBody>
          <a:bodyPr anchor="ctr" anchorCtr="0">
            <a:noAutofit/>
          </a:bodyPr>
          <a:lstStyle>
            <a:lvl1pPr algn="ctr">
              <a:lnSpc>
                <a:spcPts val="5000"/>
              </a:lnSpc>
              <a:buNone/>
              <a:defRPr sz="5000" cap="all" baseline="0">
                <a:solidFill>
                  <a:srgbClr val="0069AA"/>
                </a:solidFill>
                <a:latin typeface="Akzidenz Grotesk BE Medium" pitchFamily="50" charset="0"/>
              </a:defRPr>
            </a:lvl1pPr>
            <a:lvl2pPr algn="ctr">
              <a:buNone/>
              <a:defRPr sz="5000">
                <a:latin typeface="Chaparral Pro" pitchFamily="18" charset="0"/>
              </a:defRPr>
            </a:lvl2pPr>
            <a:lvl3pPr algn="ctr">
              <a:buNone/>
              <a:defRPr sz="5000">
                <a:latin typeface="Chaparral Pro" pitchFamily="18" charset="0"/>
              </a:defRPr>
            </a:lvl3pPr>
            <a:lvl4pPr algn="ctr">
              <a:buNone/>
              <a:defRPr sz="5000">
                <a:latin typeface="Chaparral Pro" pitchFamily="18" charset="0"/>
              </a:defRPr>
            </a:lvl4pPr>
            <a:lvl5pPr algn="ctr">
              <a:buNone/>
              <a:defRPr sz="5000">
                <a:latin typeface="Chaparral Pro" pitchFamily="18" charset="0"/>
              </a:defRPr>
            </a:lvl5pPr>
          </a:lstStyle>
          <a:p>
            <a:pPr lvl="0"/>
            <a:r>
              <a:rPr lang="en-US" dirty="0" smtClean="0"/>
              <a:t>Click to edit Master text styles</a:t>
            </a:r>
          </a:p>
        </p:txBody>
      </p:sp>
      <p:sp>
        <p:nvSpPr>
          <p:cNvPr id="13" name="Text Placeholder 19"/>
          <p:cNvSpPr>
            <a:spLocks noGrp="1"/>
          </p:cNvSpPr>
          <p:nvPr>
            <p:ph type="body" sz="quarter" idx="13"/>
          </p:nvPr>
        </p:nvSpPr>
        <p:spPr>
          <a:xfrm>
            <a:off x="2057400" y="0"/>
            <a:ext cx="7086600" cy="304800"/>
          </a:xfrm>
        </p:spPr>
        <p:txBody>
          <a:bodyPr anchor="ctr" anchorCtr="0">
            <a:noAutofit/>
          </a:bodyPr>
          <a:lstStyle>
            <a:lvl1pPr marL="0" algn="ctr">
              <a:buFontTx/>
              <a:buNone/>
              <a:defRPr sz="1600" cap="all" spc="200" baseline="0">
                <a:solidFill>
                  <a:schemeClr val="bg1"/>
                </a:solidFill>
                <a:latin typeface="Chaparral Pro" pitchFamily="18" charset="0"/>
              </a:defRPr>
            </a:lvl1pPr>
          </a:lstStyle>
          <a:p>
            <a:pPr lvl="0"/>
            <a:r>
              <a:rPr lang="en-US" dirty="0" smtClean="0"/>
              <a:t>Click to edit Master text styles</a:t>
            </a:r>
          </a:p>
        </p:txBody>
      </p:sp>
      <p:sp>
        <p:nvSpPr>
          <p:cNvPr id="14" name="Text Placeholder 16"/>
          <p:cNvSpPr>
            <a:spLocks noGrp="1"/>
          </p:cNvSpPr>
          <p:nvPr>
            <p:ph type="body" sz="quarter" idx="14"/>
          </p:nvPr>
        </p:nvSpPr>
        <p:spPr>
          <a:xfrm>
            <a:off x="1752600" y="6076950"/>
            <a:ext cx="5410200" cy="685800"/>
          </a:xfrm>
        </p:spPr>
        <p:txBody>
          <a:bodyPr anchor="t" anchorCtr="0">
            <a:noAutofit/>
          </a:bodyPr>
          <a:lstStyle>
            <a:lvl1pPr marL="0" algn="l">
              <a:lnSpc>
                <a:spcPts val="5000"/>
              </a:lnSpc>
              <a:spcBef>
                <a:spcPts val="0"/>
              </a:spcBef>
              <a:buNone/>
              <a:defRPr sz="1800" cap="all" baseline="0">
                <a:solidFill>
                  <a:schemeClr val="bg1"/>
                </a:solidFill>
                <a:latin typeface="Akzidenz Grotesk BE Medium" pitchFamily="50" charset="0"/>
              </a:defRPr>
            </a:lvl1pPr>
            <a:lvl2pPr algn="ctr">
              <a:buNone/>
              <a:defRPr sz="5000">
                <a:latin typeface="Chaparral Pro" pitchFamily="18" charset="0"/>
              </a:defRPr>
            </a:lvl2pPr>
            <a:lvl3pPr algn="ctr">
              <a:buNone/>
              <a:defRPr sz="5000">
                <a:latin typeface="Chaparral Pro" pitchFamily="18" charset="0"/>
              </a:defRPr>
            </a:lvl3pPr>
            <a:lvl4pPr algn="ctr">
              <a:buNone/>
              <a:defRPr sz="5000">
                <a:latin typeface="Chaparral Pro" pitchFamily="18" charset="0"/>
              </a:defRPr>
            </a:lvl4pPr>
            <a:lvl5pPr algn="ctr">
              <a:buNone/>
              <a:defRPr sz="5000">
                <a:latin typeface="Chaparral Pro" pitchFamily="18" charset="0"/>
              </a:defRPr>
            </a:lvl5pPr>
          </a:lstStyle>
          <a:p>
            <a:pPr lvl="0"/>
            <a:r>
              <a:rPr lang="en-US" dirty="0" smtClean="0"/>
              <a:t>Click to edit Master text styles</a:t>
            </a:r>
          </a:p>
        </p:txBody>
      </p:sp>
      <p:sp>
        <p:nvSpPr>
          <p:cNvPr id="18" name="Text Placeholder 19"/>
          <p:cNvSpPr>
            <a:spLocks noGrp="1"/>
          </p:cNvSpPr>
          <p:nvPr>
            <p:ph type="body" sz="quarter" idx="15"/>
          </p:nvPr>
        </p:nvSpPr>
        <p:spPr>
          <a:xfrm>
            <a:off x="0" y="0"/>
            <a:ext cx="2057400" cy="304800"/>
          </a:xfrm>
        </p:spPr>
        <p:txBody>
          <a:bodyPr anchor="ctr" anchorCtr="0">
            <a:noAutofit/>
          </a:bodyPr>
          <a:lstStyle>
            <a:lvl1pPr marL="0" algn="ctr">
              <a:buFontTx/>
              <a:buNone/>
              <a:defRPr sz="1600" cap="all" spc="200" baseline="0">
                <a:solidFill>
                  <a:schemeClr val="bg1"/>
                </a:solidFill>
                <a:latin typeface="Chaparral Pro" pitchFamily="18" charset="0"/>
              </a:defRPr>
            </a:lvl1pPr>
          </a:lstStyle>
          <a:p>
            <a:pPr lvl="0"/>
            <a:r>
              <a:rPr lang="en-US" dirty="0"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5" descr="PHAB-00033 - PHAB Presentation Templates_in person7.jpg"/>
          <p:cNvPicPr>
            <a:picLocks noChangeAspect="1"/>
          </p:cNvPicPr>
          <p:nvPr userDrawn="1"/>
        </p:nvPicPr>
        <p:blipFill>
          <a:blip r:embed="rId2" cstate="print"/>
          <a:stretch>
            <a:fillRect/>
          </a:stretch>
        </p:blipFill>
        <p:spPr>
          <a:xfrm>
            <a:off x="0" y="0"/>
            <a:ext cx="9144000" cy="6858000"/>
          </a:xfrm>
          <a:prstGeom prst="rect">
            <a:avLst/>
          </a:prstGeom>
        </p:spPr>
      </p:pic>
      <p:sp>
        <p:nvSpPr>
          <p:cNvPr id="12" name="Text Placeholder 16"/>
          <p:cNvSpPr>
            <a:spLocks noGrp="1"/>
          </p:cNvSpPr>
          <p:nvPr>
            <p:ph type="body" sz="quarter" idx="12"/>
          </p:nvPr>
        </p:nvSpPr>
        <p:spPr>
          <a:xfrm>
            <a:off x="0" y="304800"/>
            <a:ext cx="9144000" cy="2133600"/>
          </a:xfrm>
        </p:spPr>
        <p:txBody>
          <a:bodyPr anchor="ctr" anchorCtr="0">
            <a:noAutofit/>
          </a:bodyPr>
          <a:lstStyle>
            <a:lvl1pPr algn="ctr">
              <a:lnSpc>
                <a:spcPts val="5000"/>
              </a:lnSpc>
              <a:buNone/>
              <a:defRPr sz="5000" cap="all" baseline="0">
                <a:solidFill>
                  <a:srgbClr val="0069AA"/>
                </a:solidFill>
                <a:latin typeface="Akzidenz Grotesk BE Medium" pitchFamily="50" charset="0"/>
              </a:defRPr>
            </a:lvl1pPr>
            <a:lvl2pPr algn="ctr">
              <a:buNone/>
              <a:defRPr sz="5000">
                <a:latin typeface="Chaparral Pro" pitchFamily="18" charset="0"/>
              </a:defRPr>
            </a:lvl2pPr>
            <a:lvl3pPr algn="ctr">
              <a:buNone/>
              <a:defRPr sz="5000">
                <a:latin typeface="Chaparral Pro" pitchFamily="18" charset="0"/>
              </a:defRPr>
            </a:lvl3pPr>
            <a:lvl4pPr algn="ctr">
              <a:buNone/>
              <a:defRPr sz="5000">
                <a:latin typeface="Chaparral Pro" pitchFamily="18" charset="0"/>
              </a:defRPr>
            </a:lvl4pPr>
            <a:lvl5pPr algn="ctr">
              <a:buNone/>
              <a:defRPr sz="5000">
                <a:latin typeface="Chaparral Pro" pitchFamily="18" charset="0"/>
              </a:defRPr>
            </a:lvl5pPr>
          </a:lstStyle>
          <a:p>
            <a:pPr lvl="0"/>
            <a:r>
              <a:rPr lang="en-US" dirty="0" smtClean="0"/>
              <a:t>Click to edit Master text styles</a:t>
            </a:r>
          </a:p>
        </p:txBody>
      </p:sp>
      <p:sp>
        <p:nvSpPr>
          <p:cNvPr id="13" name="Text Placeholder 19"/>
          <p:cNvSpPr>
            <a:spLocks noGrp="1"/>
          </p:cNvSpPr>
          <p:nvPr>
            <p:ph type="body" sz="quarter" idx="13"/>
          </p:nvPr>
        </p:nvSpPr>
        <p:spPr>
          <a:xfrm>
            <a:off x="2057400" y="0"/>
            <a:ext cx="7086600" cy="304800"/>
          </a:xfrm>
        </p:spPr>
        <p:txBody>
          <a:bodyPr anchor="ctr" anchorCtr="0">
            <a:noAutofit/>
          </a:bodyPr>
          <a:lstStyle>
            <a:lvl1pPr marL="0" algn="ctr">
              <a:buFontTx/>
              <a:buNone/>
              <a:defRPr sz="1600" cap="all" spc="200" baseline="0">
                <a:solidFill>
                  <a:schemeClr val="bg1"/>
                </a:solidFill>
                <a:latin typeface="Chaparral Pro" pitchFamily="18" charset="0"/>
              </a:defRPr>
            </a:lvl1pPr>
          </a:lstStyle>
          <a:p>
            <a:pPr lvl="0"/>
            <a:r>
              <a:rPr lang="en-US" dirty="0" smtClean="0"/>
              <a:t>Click to edit Master text styles</a:t>
            </a:r>
          </a:p>
        </p:txBody>
      </p:sp>
      <p:sp>
        <p:nvSpPr>
          <p:cNvPr id="14" name="Text Placeholder 16"/>
          <p:cNvSpPr>
            <a:spLocks noGrp="1"/>
          </p:cNvSpPr>
          <p:nvPr>
            <p:ph type="body" sz="quarter" idx="14"/>
          </p:nvPr>
        </p:nvSpPr>
        <p:spPr>
          <a:xfrm>
            <a:off x="1752600" y="6076950"/>
            <a:ext cx="5410200" cy="685800"/>
          </a:xfrm>
        </p:spPr>
        <p:txBody>
          <a:bodyPr anchor="t" anchorCtr="0">
            <a:noAutofit/>
          </a:bodyPr>
          <a:lstStyle>
            <a:lvl1pPr marL="0" algn="l">
              <a:lnSpc>
                <a:spcPts val="5000"/>
              </a:lnSpc>
              <a:spcBef>
                <a:spcPts val="0"/>
              </a:spcBef>
              <a:buNone/>
              <a:defRPr sz="1800" cap="all" baseline="0">
                <a:solidFill>
                  <a:schemeClr val="bg1"/>
                </a:solidFill>
                <a:latin typeface="Akzidenz Grotesk BE Medium" pitchFamily="50" charset="0"/>
              </a:defRPr>
            </a:lvl1pPr>
            <a:lvl2pPr algn="ctr">
              <a:buNone/>
              <a:defRPr sz="5000">
                <a:latin typeface="Chaparral Pro" pitchFamily="18" charset="0"/>
              </a:defRPr>
            </a:lvl2pPr>
            <a:lvl3pPr algn="ctr">
              <a:buNone/>
              <a:defRPr sz="5000">
                <a:latin typeface="Chaparral Pro" pitchFamily="18" charset="0"/>
              </a:defRPr>
            </a:lvl3pPr>
            <a:lvl4pPr algn="ctr">
              <a:buNone/>
              <a:defRPr sz="5000">
                <a:latin typeface="Chaparral Pro" pitchFamily="18" charset="0"/>
              </a:defRPr>
            </a:lvl4pPr>
            <a:lvl5pPr algn="ctr">
              <a:buNone/>
              <a:defRPr sz="5000">
                <a:latin typeface="Chaparral Pro" pitchFamily="18" charset="0"/>
              </a:defRPr>
            </a:lvl5pPr>
          </a:lstStyle>
          <a:p>
            <a:pPr lvl="0"/>
            <a:r>
              <a:rPr lang="en-US" dirty="0" smtClean="0"/>
              <a:t>Click to edit Master text styles</a:t>
            </a:r>
          </a:p>
        </p:txBody>
      </p:sp>
      <p:sp>
        <p:nvSpPr>
          <p:cNvPr id="18" name="Text Placeholder 19"/>
          <p:cNvSpPr>
            <a:spLocks noGrp="1"/>
          </p:cNvSpPr>
          <p:nvPr>
            <p:ph type="body" sz="quarter" idx="15"/>
          </p:nvPr>
        </p:nvSpPr>
        <p:spPr>
          <a:xfrm>
            <a:off x="0" y="0"/>
            <a:ext cx="2057400" cy="304800"/>
          </a:xfrm>
        </p:spPr>
        <p:txBody>
          <a:bodyPr anchor="ctr" anchorCtr="0">
            <a:noAutofit/>
          </a:bodyPr>
          <a:lstStyle>
            <a:lvl1pPr marL="0" algn="ctr">
              <a:buFontTx/>
              <a:buNone/>
              <a:defRPr sz="1600" cap="all" spc="200" baseline="0">
                <a:solidFill>
                  <a:schemeClr val="bg1"/>
                </a:solidFill>
                <a:latin typeface="Chaparral Pro" pitchFamily="18" charset="0"/>
              </a:defRPr>
            </a:lvl1pPr>
          </a:lstStyle>
          <a:p>
            <a:pPr lvl="0"/>
            <a:r>
              <a:rPr lang="en-US" dirty="0"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6" name="Picture 5" descr="PHAB-00033 - PHAB Presentation Templates_in person8.jpg"/>
          <p:cNvPicPr>
            <a:picLocks noChangeAspect="1"/>
          </p:cNvPicPr>
          <p:nvPr userDrawn="1"/>
        </p:nvPicPr>
        <p:blipFill>
          <a:blip r:embed="rId2" cstate="print"/>
          <a:stretch>
            <a:fillRect/>
          </a:stretch>
        </p:blipFill>
        <p:spPr>
          <a:xfrm>
            <a:off x="0" y="0"/>
            <a:ext cx="9144000" cy="6858000"/>
          </a:xfrm>
          <a:prstGeom prst="rect">
            <a:avLst/>
          </a:prstGeom>
        </p:spPr>
      </p:pic>
      <p:sp>
        <p:nvSpPr>
          <p:cNvPr id="12" name="Text Placeholder 16"/>
          <p:cNvSpPr>
            <a:spLocks noGrp="1"/>
          </p:cNvSpPr>
          <p:nvPr>
            <p:ph type="body" sz="quarter" idx="12"/>
          </p:nvPr>
        </p:nvSpPr>
        <p:spPr>
          <a:xfrm>
            <a:off x="0" y="304800"/>
            <a:ext cx="9144000" cy="2133600"/>
          </a:xfrm>
        </p:spPr>
        <p:txBody>
          <a:bodyPr anchor="ctr" anchorCtr="0">
            <a:noAutofit/>
          </a:bodyPr>
          <a:lstStyle>
            <a:lvl1pPr algn="ctr">
              <a:lnSpc>
                <a:spcPts val="5000"/>
              </a:lnSpc>
              <a:buNone/>
              <a:defRPr sz="5000" cap="all" baseline="0">
                <a:solidFill>
                  <a:srgbClr val="0069AA"/>
                </a:solidFill>
                <a:latin typeface="Akzidenz Grotesk BE Medium" pitchFamily="50" charset="0"/>
              </a:defRPr>
            </a:lvl1pPr>
            <a:lvl2pPr algn="ctr">
              <a:buNone/>
              <a:defRPr sz="5000">
                <a:latin typeface="Chaparral Pro" pitchFamily="18" charset="0"/>
              </a:defRPr>
            </a:lvl2pPr>
            <a:lvl3pPr algn="ctr">
              <a:buNone/>
              <a:defRPr sz="5000">
                <a:latin typeface="Chaparral Pro" pitchFamily="18" charset="0"/>
              </a:defRPr>
            </a:lvl3pPr>
            <a:lvl4pPr algn="ctr">
              <a:buNone/>
              <a:defRPr sz="5000">
                <a:latin typeface="Chaparral Pro" pitchFamily="18" charset="0"/>
              </a:defRPr>
            </a:lvl4pPr>
            <a:lvl5pPr algn="ctr">
              <a:buNone/>
              <a:defRPr sz="5000">
                <a:latin typeface="Chaparral Pro" pitchFamily="18" charset="0"/>
              </a:defRPr>
            </a:lvl5pPr>
          </a:lstStyle>
          <a:p>
            <a:pPr lvl="0"/>
            <a:r>
              <a:rPr lang="en-US" dirty="0" smtClean="0"/>
              <a:t>Click to edit Master text styles</a:t>
            </a:r>
          </a:p>
        </p:txBody>
      </p:sp>
      <p:sp>
        <p:nvSpPr>
          <p:cNvPr id="13" name="Text Placeholder 19"/>
          <p:cNvSpPr>
            <a:spLocks noGrp="1"/>
          </p:cNvSpPr>
          <p:nvPr>
            <p:ph type="body" sz="quarter" idx="13"/>
          </p:nvPr>
        </p:nvSpPr>
        <p:spPr>
          <a:xfrm>
            <a:off x="2057400" y="0"/>
            <a:ext cx="7086600" cy="304800"/>
          </a:xfrm>
        </p:spPr>
        <p:txBody>
          <a:bodyPr anchor="ctr" anchorCtr="0">
            <a:noAutofit/>
          </a:bodyPr>
          <a:lstStyle>
            <a:lvl1pPr marL="0" algn="ctr">
              <a:buFontTx/>
              <a:buNone/>
              <a:defRPr sz="1600" cap="all" spc="200" baseline="0">
                <a:solidFill>
                  <a:schemeClr val="bg1"/>
                </a:solidFill>
                <a:latin typeface="Chaparral Pro" pitchFamily="18" charset="0"/>
              </a:defRPr>
            </a:lvl1pPr>
          </a:lstStyle>
          <a:p>
            <a:pPr lvl="0"/>
            <a:r>
              <a:rPr lang="en-US" dirty="0" smtClean="0"/>
              <a:t>Click to edit Master text styles</a:t>
            </a:r>
          </a:p>
        </p:txBody>
      </p:sp>
      <p:sp>
        <p:nvSpPr>
          <p:cNvPr id="14" name="Text Placeholder 16"/>
          <p:cNvSpPr>
            <a:spLocks noGrp="1"/>
          </p:cNvSpPr>
          <p:nvPr>
            <p:ph type="body" sz="quarter" idx="14"/>
          </p:nvPr>
        </p:nvSpPr>
        <p:spPr>
          <a:xfrm>
            <a:off x="1752600" y="6076950"/>
            <a:ext cx="5410200" cy="685800"/>
          </a:xfrm>
        </p:spPr>
        <p:txBody>
          <a:bodyPr anchor="t" anchorCtr="0">
            <a:noAutofit/>
          </a:bodyPr>
          <a:lstStyle>
            <a:lvl1pPr marL="0" algn="l">
              <a:lnSpc>
                <a:spcPts val="5000"/>
              </a:lnSpc>
              <a:spcBef>
                <a:spcPts val="0"/>
              </a:spcBef>
              <a:buNone/>
              <a:defRPr sz="1800" cap="all" baseline="0">
                <a:solidFill>
                  <a:schemeClr val="bg1"/>
                </a:solidFill>
                <a:latin typeface="Akzidenz Grotesk BE Medium" pitchFamily="50" charset="0"/>
              </a:defRPr>
            </a:lvl1pPr>
            <a:lvl2pPr algn="ctr">
              <a:buNone/>
              <a:defRPr sz="5000">
                <a:latin typeface="Chaparral Pro" pitchFamily="18" charset="0"/>
              </a:defRPr>
            </a:lvl2pPr>
            <a:lvl3pPr algn="ctr">
              <a:buNone/>
              <a:defRPr sz="5000">
                <a:latin typeface="Chaparral Pro" pitchFamily="18" charset="0"/>
              </a:defRPr>
            </a:lvl3pPr>
            <a:lvl4pPr algn="ctr">
              <a:buNone/>
              <a:defRPr sz="5000">
                <a:latin typeface="Chaparral Pro" pitchFamily="18" charset="0"/>
              </a:defRPr>
            </a:lvl4pPr>
            <a:lvl5pPr algn="ctr">
              <a:buNone/>
              <a:defRPr sz="5000">
                <a:latin typeface="Chaparral Pro" pitchFamily="18" charset="0"/>
              </a:defRPr>
            </a:lvl5pPr>
          </a:lstStyle>
          <a:p>
            <a:pPr lvl="0"/>
            <a:r>
              <a:rPr lang="en-US" dirty="0" smtClean="0"/>
              <a:t>Click to edit Master text styles</a:t>
            </a:r>
          </a:p>
        </p:txBody>
      </p:sp>
      <p:sp>
        <p:nvSpPr>
          <p:cNvPr id="18" name="Text Placeholder 19"/>
          <p:cNvSpPr>
            <a:spLocks noGrp="1"/>
          </p:cNvSpPr>
          <p:nvPr>
            <p:ph type="body" sz="quarter" idx="15"/>
          </p:nvPr>
        </p:nvSpPr>
        <p:spPr>
          <a:xfrm>
            <a:off x="0" y="0"/>
            <a:ext cx="2057400" cy="304800"/>
          </a:xfrm>
        </p:spPr>
        <p:txBody>
          <a:bodyPr anchor="ctr" anchorCtr="0">
            <a:noAutofit/>
          </a:bodyPr>
          <a:lstStyle>
            <a:lvl1pPr marL="0" algn="ctr">
              <a:buFontTx/>
              <a:buNone/>
              <a:defRPr sz="1600" cap="all" spc="200" baseline="0">
                <a:solidFill>
                  <a:schemeClr val="bg1"/>
                </a:solidFill>
                <a:latin typeface="Chaparral Pro" pitchFamily="18" charset="0"/>
              </a:defRPr>
            </a:lvl1pPr>
          </a:lstStyle>
          <a:p>
            <a:pPr lvl="0"/>
            <a:r>
              <a:rPr lang="en-US" dirty="0"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7" name="Picture 6" descr="PHAB-00033 - PHAB Presentation Templates_in person10.jpg"/>
          <p:cNvPicPr>
            <a:picLocks noChangeAspect="1"/>
          </p:cNvPicPr>
          <p:nvPr userDrawn="1"/>
        </p:nvPicPr>
        <p:blipFill>
          <a:blip r:embed="rId2" cstate="print"/>
          <a:stretch>
            <a:fillRect/>
          </a:stretch>
        </p:blipFill>
        <p:spPr>
          <a:xfrm>
            <a:off x="0" y="0"/>
            <a:ext cx="9144000" cy="6858000"/>
          </a:xfrm>
          <a:prstGeom prst="rect">
            <a:avLst/>
          </a:prstGeom>
        </p:spPr>
      </p:pic>
      <p:sp>
        <p:nvSpPr>
          <p:cNvPr id="12" name="Text Placeholder 16"/>
          <p:cNvSpPr>
            <a:spLocks noGrp="1"/>
          </p:cNvSpPr>
          <p:nvPr>
            <p:ph type="body" sz="quarter" idx="12"/>
          </p:nvPr>
        </p:nvSpPr>
        <p:spPr>
          <a:xfrm>
            <a:off x="0" y="304800"/>
            <a:ext cx="9144000" cy="2133600"/>
          </a:xfrm>
        </p:spPr>
        <p:txBody>
          <a:bodyPr anchor="ctr" anchorCtr="0">
            <a:noAutofit/>
          </a:bodyPr>
          <a:lstStyle>
            <a:lvl1pPr algn="ctr">
              <a:lnSpc>
                <a:spcPts val="5000"/>
              </a:lnSpc>
              <a:buNone/>
              <a:defRPr sz="5000" cap="all" baseline="0">
                <a:solidFill>
                  <a:srgbClr val="0069AA"/>
                </a:solidFill>
                <a:latin typeface="Akzidenz Grotesk BE Medium" pitchFamily="50" charset="0"/>
              </a:defRPr>
            </a:lvl1pPr>
            <a:lvl2pPr algn="ctr">
              <a:buNone/>
              <a:defRPr sz="5000">
                <a:latin typeface="Chaparral Pro" pitchFamily="18" charset="0"/>
              </a:defRPr>
            </a:lvl2pPr>
            <a:lvl3pPr algn="ctr">
              <a:buNone/>
              <a:defRPr sz="5000">
                <a:latin typeface="Chaparral Pro" pitchFamily="18" charset="0"/>
              </a:defRPr>
            </a:lvl3pPr>
            <a:lvl4pPr algn="ctr">
              <a:buNone/>
              <a:defRPr sz="5000">
                <a:latin typeface="Chaparral Pro" pitchFamily="18" charset="0"/>
              </a:defRPr>
            </a:lvl4pPr>
            <a:lvl5pPr algn="ctr">
              <a:buNone/>
              <a:defRPr sz="5000">
                <a:latin typeface="Chaparral Pro" pitchFamily="18" charset="0"/>
              </a:defRPr>
            </a:lvl5pPr>
          </a:lstStyle>
          <a:p>
            <a:pPr lvl="0"/>
            <a:r>
              <a:rPr lang="en-US" dirty="0" smtClean="0"/>
              <a:t>Click to edit Master text styles</a:t>
            </a:r>
          </a:p>
        </p:txBody>
      </p:sp>
      <p:sp>
        <p:nvSpPr>
          <p:cNvPr id="13" name="Text Placeholder 19"/>
          <p:cNvSpPr>
            <a:spLocks noGrp="1"/>
          </p:cNvSpPr>
          <p:nvPr>
            <p:ph type="body" sz="quarter" idx="13"/>
          </p:nvPr>
        </p:nvSpPr>
        <p:spPr>
          <a:xfrm>
            <a:off x="2057400" y="0"/>
            <a:ext cx="7086600" cy="304800"/>
          </a:xfrm>
        </p:spPr>
        <p:txBody>
          <a:bodyPr anchor="ctr" anchorCtr="0">
            <a:noAutofit/>
          </a:bodyPr>
          <a:lstStyle>
            <a:lvl1pPr marL="0" algn="ctr">
              <a:buFontTx/>
              <a:buNone/>
              <a:defRPr sz="1600" cap="all" spc="200" baseline="0">
                <a:solidFill>
                  <a:schemeClr val="bg1"/>
                </a:solidFill>
                <a:latin typeface="Chaparral Pro" pitchFamily="18" charset="0"/>
              </a:defRPr>
            </a:lvl1pPr>
          </a:lstStyle>
          <a:p>
            <a:pPr lvl="0"/>
            <a:r>
              <a:rPr lang="en-US" dirty="0" smtClean="0"/>
              <a:t>Click to edit Master text styles</a:t>
            </a:r>
          </a:p>
        </p:txBody>
      </p:sp>
      <p:sp>
        <p:nvSpPr>
          <p:cNvPr id="14" name="Text Placeholder 16"/>
          <p:cNvSpPr>
            <a:spLocks noGrp="1"/>
          </p:cNvSpPr>
          <p:nvPr>
            <p:ph type="body" sz="quarter" idx="14"/>
          </p:nvPr>
        </p:nvSpPr>
        <p:spPr>
          <a:xfrm>
            <a:off x="1752600" y="6076950"/>
            <a:ext cx="5410200" cy="685800"/>
          </a:xfrm>
        </p:spPr>
        <p:txBody>
          <a:bodyPr anchor="t" anchorCtr="0">
            <a:noAutofit/>
          </a:bodyPr>
          <a:lstStyle>
            <a:lvl1pPr marL="0" algn="l">
              <a:lnSpc>
                <a:spcPts val="5000"/>
              </a:lnSpc>
              <a:spcBef>
                <a:spcPts val="0"/>
              </a:spcBef>
              <a:buNone/>
              <a:defRPr sz="1800" cap="all" baseline="0">
                <a:solidFill>
                  <a:schemeClr val="bg1"/>
                </a:solidFill>
                <a:latin typeface="Akzidenz Grotesk BE Medium" pitchFamily="50" charset="0"/>
              </a:defRPr>
            </a:lvl1pPr>
            <a:lvl2pPr algn="ctr">
              <a:buNone/>
              <a:defRPr sz="5000">
                <a:latin typeface="Chaparral Pro" pitchFamily="18" charset="0"/>
              </a:defRPr>
            </a:lvl2pPr>
            <a:lvl3pPr algn="ctr">
              <a:buNone/>
              <a:defRPr sz="5000">
                <a:latin typeface="Chaparral Pro" pitchFamily="18" charset="0"/>
              </a:defRPr>
            </a:lvl3pPr>
            <a:lvl4pPr algn="ctr">
              <a:buNone/>
              <a:defRPr sz="5000">
                <a:latin typeface="Chaparral Pro" pitchFamily="18" charset="0"/>
              </a:defRPr>
            </a:lvl4pPr>
            <a:lvl5pPr algn="ctr">
              <a:buNone/>
              <a:defRPr sz="5000">
                <a:latin typeface="Chaparral Pro" pitchFamily="18" charset="0"/>
              </a:defRPr>
            </a:lvl5pPr>
          </a:lstStyle>
          <a:p>
            <a:pPr lvl="0"/>
            <a:r>
              <a:rPr lang="en-US" dirty="0" smtClean="0"/>
              <a:t>Click to edit Master text styles</a:t>
            </a:r>
          </a:p>
        </p:txBody>
      </p:sp>
      <p:sp>
        <p:nvSpPr>
          <p:cNvPr id="18" name="Text Placeholder 19"/>
          <p:cNvSpPr>
            <a:spLocks noGrp="1"/>
          </p:cNvSpPr>
          <p:nvPr>
            <p:ph type="body" sz="quarter" idx="15"/>
          </p:nvPr>
        </p:nvSpPr>
        <p:spPr>
          <a:xfrm>
            <a:off x="0" y="0"/>
            <a:ext cx="2057400" cy="304800"/>
          </a:xfrm>
        </p:spPr>
        <p:txBody>
          <a:bodyPr anchor="ctr" anchorCtr="0">
            <a:noAutofit/>
          </a:bodyPr>
          <a:lstStyle>
            <a:lvl1pPr marL="0" algn="ctr">
              <a:buFontTx/>
              <a:buNone/>
              <a:defRPr sz="1600" cap="all" spc="200" baseline="0">
                <a:solidFill>
                  <a:schemeClr val="bg1"/>
                </a:solidFill>
                <a:latin typeface="Chaparral Pro" pitchFamily="18" charset="0"/>
              </a:defRPr>
            </a:lvl1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97DD1-0D56-4506-A3BC-D1471D5F02FA}"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DEC67-6C65-4437-984E-EC44A8B95FF1}" type="slidenum">
              <a:rPr lang="en-US" smtClean="0"/>
              <a:t>‹#›</a:t>
            </a:fld>
            <a:endParaRPr lang="en-US"/>
          </a:p>
        </p:txBody>
      </p:sp>
    </p:spTree>
    <p:extLst>
      <p:ext uri="{BB962C8B-B14F-4D97-AF65-F5344CB8AC3E}">
        <p14:creationId xmlns:p14="http://schemas.microsoft.com/office/powerpoint/2010/main" val="424935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4" name="Picture 13" descr="PHAB-00033 - PHAB Presentation Templates_in person1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Text Placeholder 16"/>
          <p:cNvSpPr>
            <a:spLocks noGrp="1"/>
          </p:cNvSpPr>
          <p:nvPr>
            <p:ph type="body" sz="quarter" idx="11"/>
          </p:nvPr>
        </p:nvSpPr>
        <p:spPr>
          <a:xfrm>
            <a:off x="0" y="0"/>
            <a:ext cx="9144000" cy="1676400"/>
          </a:xfrm>
        </p:spPr>
        <p:txBody>
          <a:bodyPr anchor="ctr" anchorCtr="0">
            <a:noAutofit/>
          </a:bodyPr>
          <a:lstStyle>
            <a:lvl1pPr algn="ctr">
              <a:lnSpc>
                <a:spcPts val="5000"/>
              </a:lnSpc>
              <a:buNone/>
              <a:defRPr sz="5000" cap="all" baseline="0">
                <a:solidFill>
                  <a:schemeClr val="bg1"/>
                </a:solidFill>
                <a:latin typeface="Chaparral Pro" pitchFamily="18" charset="0"/>
              </a:defRPr>
            </a:lvl1pPr>
            <a:lvl2pPr algn="ctr">
              <a:buNone/>
              <a:defRPr sz="5000">
                <a:latin typeface="Chaparral Pro" pitchFamily="18" charset="0"/>
              </a:defRPr>
            </a:lvl2pPr>
            <a:lvl3pPr algn="ctr">
              <a:buNone/>
              <a:defRPr sz="5000">
                <a:latin typeface="Chaparral Pro" pitchFamily="18" charset="0"/>
              </a:defRPr>
            </a:lvl3pPr>
            <a:lvl4pPr algn="ctr">
              <a:buNone/>
              <a:defRPr sz="5000">
                <a:latin typeface="Chaparral Pro" pitchFamily="18" charset="0"/>
              </a:defRPr>
            </a:lvl4pPr>
            <a:lvl5pPr algn="ctr">
              <a:buNone/>
              <a:defRPr sz="5000">
                <a:latin typeface="Chaparral Pro" pitchFamily="18" charset="0"/>
              </a:defRPr>
            </a:lvl5pPr>
          </a:lstStyle>
          <a:p>
            <a:pPr lvl="0"/>
            <a:r>
              <a:rPr lang="en-US" dirty="0" smtClean="0"/>
              <a:t>Click to edit Master text styles</a:t>
            </a:r>
          </a:p>
        </p:txBody>
      </p:sp>
      <p:sp>
        <p:nvSpPr>
          <p:cNvPr id="13" name="Text Placeholder 12"/>
          <p:cNvSpPr>
            <a:spLocks noGrp="1"/>
          </p:cNvSpPr>
          <p:nvPr>
            <p:ph type="body" sz="quarter" idx="12"/>
          </p:nvPr>
        </p:nvSpPr>
        <p:spPr>
          <a:xfrm>
            <a:off x="533400" y="1981200"/>
            <a:ext cx="8153400" cy="3886200"/>
          </a:xfrm>
        </p:spPr>
        <p:txBody>
          <a:bodyPr/>
          <a:lstStyle>
            <a:lvl1pPr>
              <a:defRPr b="0" i="0" baseline="0">
                <a:latin typeface="Akzidenz Grotesk BE" pitchFamily="34" charset="0"/>
              </a:defRPr>
            </a:lvl1pPr>
            <a:lvl2pPr>
              <a:defRPr>
                <a:latin typeface="Akzidenz Grotesk BE Regular" pitchFamily="50" charset="0"/>
              </a:defRPr>
            </a:lvl2pPr>
            <a:lvl3pPr>
              <a:defRPr>
                <a:latin typeface="Akzidenz Grotesk BE Regular" pitchFamily="50" charset="0"/>
              </a:defRPr>
            </a:lvl3pPr>
            <a:lvl4pPr>
              <a:defRPr>
                <a:latin typeface="Akzidenz Grotesk BE Regular" pitchFamily="50" charset="0"/>
              </a:defRPr>
            </a:lvl4pPr>
            <a:lvl5pPr>
              <a:defRPr>
                <a:latin typeface="Akzidenz Grotesk BE Regular" pitchFamily="50" charset="0"/>
              </a:defRPr>
            </a:lvl5pPr>
          </a:lstStyle>
          <a:p>
            <a:pPr lvl="0"/>
            <a:r>
              <a:rPr lang="en-US" b="1" dirty="0" smtClean="0">
                <a:latin typeface="Akzidenz Grotesk BE Regular" pitchFamily="50" charset="0"/>
              </a:rPr>
              <a:t>Click to edit Master text styles</a:t>
            </a:r>
          </a:p>
          <a:p>
            <a:pPr lvl="1"/>
            <a:r>
              <a:rPr lang="en-US" dirty="0" smtClean="0">
                <a:latin typeface="Akzidenz Grotesk BE Regular" pitchFamily="50" charset="0"/>
              </a:rPr>
              <a:t>Second level</a:t>
            </a:r>
          </a:p>
          <a:p>
            <a:pPr lvl="2"/>
            <a:r>
              <a:rPr lang="en-US" dirty="0" smtClean="0">
                <a:latin typeface="Akzidenz Grotesk BE Regular" pitchFamily="50" charset="0"/>
              </a:rPr>
              <a:t>Third level</a:t>
            </a:r>
          </a:p>
          <a:p>
            <a:pPr lvl="3"/>
            <a:r>
              <a:rPr lang="en-US" dirty="0" smtClean="0">
                <a:latin typeface="Akzidenz Grotesk BE Regular" pitchFamily="50" charset="0"/>
              </a:rPr>
              <a:t>Fourth level</a:t>
            </a:r>
          </a:p>
          <a:p>
            <a:pPr lvl="4"/>
            <a:r>
              <a:rPr lang="en-US" dirty="0" smtClean="0">
                <a:latin typeface="Akzidenz Grotesk BE Regular" pitchFamily="50" charset="0"/>
              </a:rPr>
              <a:t>Fifth level</a:t>
            </a:r>
            <a:endParaRPr lang="en-US" dirty="0">
              <a:latin typeface="Akzidenz Grotesk BE Regular" pitchFamily="50" charset="0"/>
            </a:endParaRPr>
          </a:p>
        </p:txBody>
      </p:sp>
      <p:sp>
        <p:nvSpPr>
          <p:cNvPr id="15" name="Text Placeholder 16"/>
          <p:cNvSpPr>
            <a:spLocks noGrp="1"/>
          </p:cNvSpPr>
          <p:nvPr>
            <p:ph type="body" sz="quarter" idx="13"/>
          </p:nvPr>
        </p:nvSpPr>
        <p:spPr>
          <a:xfrm>
            <a:off x="533400" y="533400"/>
            <a:ext cx="8610600" cy="1447800"/>
          </a:xfrm>
        </p:spPr>
        <p:txBody>
          <a:bodyPr anchor="t" anchorCtr="0">
            <a:noAutofit/>
          </a:bodyPr>
          <a:lstStyle>
            <a:lvl1pPr marL="0" algn="l">
              <a:lnSpc>
                <a:spcPts val="5000"/>
              </a:lnSpc>
              <a:buNone/>
              <a:defRPr sz="5000" cap="all" baseline="0">
                <a:solidFill>
                  <a:srgbClr val="0069AA"/>
                </a:solidFill>
                <a:latin typeface="Akzidenz Grotesk BE Medium" pitchFamily="50" charset="0"/>
              </a:defRPr>
            </a:lvl1pPr>
            <a:lvl2pPr algn="ctr">
              <a:buNone/>
              <a:defRPr sz="5000">
                <a:latin typeface="Chaparral Pro" pitchFamily="18" charset="0"/>
              </a:defRPr>
            </a:lvl2pPr>
            <a:lvl3pPr algn="ctr">
              <a:buNone/>
              <a:defRPr sz="5000">
                <a:latin typeface="Chaparral Pro" pitchFamily="18" charset="0"/>
              </a:defRPr>
            </a:lvl3pPr>
            <a:lvl4pPr algn="ctr">
              <a:buNone/>
              <a:defRPr sz="5000">
                <a:latin typeface="Chaparral Pro" pitchFamily="18" charset="0"/>
              </a:defRPr>
            </a:lvl4pPr>
            <a:lvl5pPr algn="ctr">
              <a:buNone/>
              <a:defRPr sz="5000">
                <a:latin typeface="Chaparral Pro" pitchFamily="18" charset="0"/>
              </a:defRPr>
            </a:lvl5pPr>
          </a:lstStyle>
          <a:p>
            <a:pPr lvl="0"/>
            <a:r>
              <a:rPr lang="en-US" dirty="0"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1" name="Picture 10" descr="PHAB-00033 - PHAB Presentation Templates_in person12.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ext Placeholder 12"/>
          <p:cNvSpPr>
            <a:spLocks noGrp="1"/>
          </p:cNvSpPr>
          <p:nvPr>
            <p:ph type="body" sz="quarter" idx="13"/>
          </p:nvPr>
        </p:nvSpPr>
        <p:spPr>
          <a:xfrm>
            <a:off x="381000" y="2057400"/>
            <a:ext cx="3962400" cy="3810000"/>
          </a:xfrm>
        </p:spPr>
        <p:txBody>
          <a:bodyPr/>
          <a:lstStyle>
            <a:lvl1pPr marL="514350" indent="-514350">
              <a:buFont typeface="+mj-lt"/>
              <a:buAutoNum type="arabicPeriod"/>
              <a:defRPr sz="2000" cap="all" baseline="0">
                <a:solidFill>
                  <a:srgbClr val="0069AA"/>
                </a:solidFill>
                <a:latin typeface="Akzidenz Grotesk BE Medium" pitchFamily="50" charset="0"/>
              </a:defRPr>
            </a:lvl1pPr>
            <a:lvl2pPr>
              <a:buFont typeface="Arial" pitchFamily="34" charset="0"/>
              <a:buChar char="•"/>
              <a:defRPr sz="1800">
                <a:latin typeface="Akzidenz Grotesk BE Regular" pitchFamily="50" charset="0"/>
              </a:defRPr>
            </a:lvl2pPr>
            <a:lvl3pPr>
              <a:defRPr sz="1600">
                <a:latin typeface="Akzidenz Grotesk BE Regular" pitchFamily="50" charset="0"/>
              </a:defRPr>
            </a:lvl3pPr>
            <a:lvl4pPr>
              <a:defRPr sz="1400">
                <a:latin typeface="Akzidenz Grotesk BE Regular" pitchFamily="50" charset="0"/>
              </a:defRPr>
            </a:lvl4pPr>
            <a:lvl5pPr>
              <a:defRPr sz="1200">
                <a:latin typeface="Akzidenz Grotesk BE Regular" pitchFamily="50" charset="0"/>
              </a:defRPr>
            </a:lvl5pPr>
          </a:lstStyle>
          <a:p>
            <a:pPr lvl="0"/>
            <a:r>
              <a:rPr lang="en-US" b="1" dirty="0" smtClean="0">
                <a:latin typeface="Akzidenz Grotesk BE Regular" pitchFamily="50" charset="0"/>
              </a:rPr>
              <a:t>Click to edit Master text styles</a:t>
            </a:r>
          </a:p>
          <a:p>
            <a:pPr lvl="1">
              <a:buFont typeface="Arial" pitchFamily="34" charset="0"/>
              <a:buChar char="•"/>
            </a:pPr>
            <a:r>
              <a:rPr lang="en-US" dirty="0" smtClean="0">
                <a:latin typeface="Akzidenz Grotesk BE Regular" pitchFamily="50" charset="0"/>
              </a:rPr>
              <a:t>Second level</a:t>
            </a:r>
          </a:p>
          <a:p>
            <a:pPr lvl="2">
              <a:buFont typeface="Courier New" pitchFamily="49" charset="0"/>
              <a:buChar char="o"/>
            </a:pPr>
            <a:r>
              <a:rPr lang="en-US" dirty="0" smtClean="0">
                <a:latin typeface="Akzidenz Grotesk BE Regular" pitchFamily="50" charset="0"/>
              </a:rPr>
              <a:t>Third level</a:t>
            </a:r>
          </a:p>
          <a:p>
            <a:pPr lvl="3">
              <a:buFont typeface="Wingdings" pitchFamily="2" charset="2"/>
              <a:buChar char="§"/>
            </a:pPr>
            <a:r>
              <a:rPr lang="en-US" dirty="0" smtClean="0">
                <a:latin typeface="Akzidenz Grotesk BE Regular" pitchFamily="50" charset="0"/>
              </a:rPr>
              <a:t>Fourth level</a:t>
            </a:r>
          </a:p>
          <a:p>
            <a:pPr lvl="4"/>
            <a:r>
              <a:rPr lang="en-US" dirty="0" smtClean="0">
                <a:latin typeface="Akzidenz Grotesk BE Regular" pitchFamily="50" charset="0"/>
              </a:rPr>
              <a:t>Fifth level</a:t>
            </a:r>
            <a:endParaRPr lang="en-US" dirty="0">
              <a:latin typeface="Akzidenz Grotesk BE Regular" pitchFamily="50" charset="0"/>
            </a:endParaRPr>
          </a:p>
        </p:txBody>
      </p:sp>
      <p:sp>
        <p:nvSpPr>
          <p:cNvPr id="8" name="Text Placeholder 12"/>
          <p:cNvSpPr>
            <a:spLocks noGrp="1"/>
          </p:cNvSpPr>
          <p:nvPr>
            <p:ph type="body" sz="quarter" idx="14"/>
          </p:nvPr>
        </p:nvSpPr>
        <p:spPr>
          <a:xfrm>
            <a:off x="4648200" y="2057400"/>
            <a:ext cx="3962400" cy="3810000"/>
          </a:xfrm>
        </p:spPr>
        <p:txBody>
          <a:bodyPr/>
          <a:lstStyle>
            <a:lvl1pPr marL="514350" indent="-514350">
              <a:buFont typeface="+mj-lt"/>
              <a:buAutoNum type="arabicPeriod"/>
              <a:defRPr sz="2000" cap="all" baseline="0">
                <a:solidFill>
                  <a:srgbClr val="0069AA"/>
                </a:solidFill>
                <a:latin typeface="Akzidenz Grotesk BE Medium" pitchFamily="50" charset="0"/>
              </a:defRPr>
            </a:lvl1pPr>
            <a:lvl2pPr>
              <a:buFont typeface="Arial" pitchFamily="34" charset="0"/>
              <a:buChar char="•"/>
              <a:defRPr sz="1800">
                <a:latin typeface="Akzidenz Grotesk BE Regular" pitchFamily="50" charset="0"/>
              </a:defRPr>
            </a:lvl2pPr>
            <a:lvl3pPr>
              <a:defRPr sz="1600">
                <a:latin typeface="Akzidenz Grotesk BE Regular" pitchFamily="50" charset="0"/>
              </a:defRPr>
            </a:lvl3pPr>
            <a:lvl4pPr>
              <a:defRPr sz="1400">
                <a:latin typeface="Akzidenz Grotesk BE Regular" pitchFamily="50" charset="0"/>
              </a:defRPr>
            </a:lvl4pPr>
            <a:lvl5pPr>
              <a:defRPr sz="1200">
                <a:latin typeface="Akzidenz Grotesk BE Regular" pitchFamily="50" charset="0"/>
              </a:defRPr>
            </a:lvl5pPr>
          </a:lstStyle>
          <a:p>
            <a:pPr lvl="0"/>
            <a:r>
              <a:rPr lang="en-US" b="1" dirty="0" smtClean="0">
                <a:latin typeface="Akzidenz Grotesk BE Regular" pitchFamily="50" charset="0"/>
              </a:rPr>
              <a:t>Click to edit Master text styles</a:t>
            </a:r>
          </a:p>
          <a:p>
            <a:pPr lvl="1">
              <a:buFont typeface="Arial" pitchFamily="34" charset="0"/>
              <a:buChar char="•"/>
            </a:pPr>
            <a:r>
              <a:rPr lang="en-US" dirty="0" smtClean="0">
                <a:latin typeface="Akzidenz Grotesk BE Regular" pitchFamily="50" charset="0"/>
              </a:rPr>
              <a:t>Second level</a:t>
            </a:r>
          </a:p>
          <a:p>
            <a:pPr lvl="2">
              <a:buFont typeface="Courier New" pitchFamily="49" charset="0"/>
              <a:buChar char="o"/>
            </a:pPr>
            <a:r>
              <a:rPr lang="en-US" dirty="0" smtClean="0">
                <a:latin typeface="Akzidenz Grotesk BE Regular" pitchFamily="50" charset="0"/>
              </a:rPr>
              <a:t>Third level</a:t>
            </a:r>
          </a:p>
          <a:p>
            <a:pPr lvl="3">
              <a:buFont typeface="Wingdings" pitchFamily="2" charset="2"/>
              <a:buChar char="§"/>
            </a:pPr>
            <a:r>
              <a:rPr lang="en-US" dirty="0" smtClean="0">
                <a:latin typeface="Akzidenz Grotesk BE Regular" pitchFamily="50" charset="0"/>
              </a:rPr>
              <a:t>Fourth level</a:t>
            </a:r>
          </a:p>
          <a:p>
            <a:pPr lvl="4"/>
            <a:r>
              <a:rPr lang="en-US" dirty="0" smtClean="0">
                <a:latin typeface="Akzidenz Grotesk BE Regular" pitchFamily="50" charset="0"/>
              </a:rPr>
              <a:t>Fifth level</a:t>
            </a:r>
            <a:endParaRPr lang="en-US" dirty="0">
              <a:latin typeface="Akzidenz Grotesk BE Regular" pitchFamily="50" charset="0"/>
            </a:endParaRPr>
          </a:p>
        </p:txBody>
      </p:sp>
      <p:sp>
        <p:nvSpPr>
          <p:cNvPr id="12" name="Text Placeholder 16"/>
          <p:cNvSpPr>
            <a:spLocks noGrp="1"/>
          </p:cNvSpPr>
          <p:nvPr>
            <p:ph type="body" sz="quarter" idx="15"/>
          </p:nvPr>
        </p:nvSpPr>
        <p:spPr>
          <a:xfrm>
            <a:off x="381000" y="533400"/>
            <a:ext cx="8610600" cy="1447800"/>
          </a:xfrm>
        </p:spPr>
        <p:txBody>
          <a:bodyPr anchor="t" anchorCtr="0">
            <a:noAutofit/>
          </a:bodyPr>
          <a:lstStyle>
            <a:lvl1pPr marL="0" algn="l">
              <a:lnSpc>
                <a:spcPts val="5000"/>
              </a:lnSpc>
              <a:buNone/>
              <a:defRPr sz="5000" cap="all" baseline="0">
                <a:solidFill>
                  <a:srgbClr val="0069AA"/>
                </a:solidFill>
                <a:latin typeface="Akzidenz Grotesk BE Medium" pitchFamily="50" charset="0"/>
              </a:defRPr>
            </a:lvl1pPr>
            <a:lvl2pPr algn="ctr">
              <a:buNone/>
              <a:defRPr sz="5000">
                <a:latin typeface="Chaparral Pro" pitchFamily="18" charset="0"/>
              </a:defRPr>
            </a:lvl2pPr>
            <a:lvl3pPr algn="ctr">
              <a:buNone/>
              <a:defRPr sz="5000">
                <a:latin typeface="Chaparral Pro" pitchFamily="18" charset="0"/>
              </a:defRPr>
            </a:lvl3pPr>
            <a:lvl4pPr algn="ctr">
              <a:buNone/>
              <a:defRPr sz="5000">
                <a:latin typeface="Chaparral Pro" pitchFamily="18" charset="0"/>
              </a:defRPr>
            </a:lvl4pPr>
            <a:lvl5pPr algn="ctr">
              <a:buNone/>
              <a:defRPr sz="5000">
                <a:latin typeface="Chaparral Pro" pitchFamily="18" charset="0"/>
              </a:defRPr>
            </a:lvl5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A776AD-146B-4A4B-BA6B-73E628459D36}" type="datetimeFigureOut">
              <a:rPr lang="en-US" smtClean="0"/>
              <a:pPr/>
              <a:t>10/2/2014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B5449-6589-4625-9E94-4DF91D25D9BB}" type="slidenum">
              <a:rPr lang="en-US" smtClean="0"/>
              <a:pPr/>
              <a:t>‹#›</a:t>
            </a:fld>
            <a:endParaRPr lang="en-US" dirty="0"/>
          </a:p>
        </p:txBody>
      </p:sp>
    </p:spTree>
    <p:extLst>
      <p:ext uri="{BB962C8B-B14F-4D97-AF65-F5344CB8AC3E}">
        <p14:creationId xmlns:p14="http://schemas.microsoft.com/office/powerpoint/2010/main" val="1580287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A776AD-146B-4A4B-BA6B-73E628459D36}" type="datetimeFigureOut">
              <a:rPr lang="en-US" smtClean="0"/>
              <a:pPr/>
              <a:t>10/2/2014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7B5449-6589-4625-9E94-4DF91D25D9BB}" type="slidenum">
              <a:rPr lang="en-US" smtClean="0"/>
              <a:pPr/>
              <a:t>‹#›</a:t>
            </a:fld>
            <a:endParaRPr lang="en-US" dirty="0"/>
          </a:p>
        </p:txBody>
      </p:sp>
    </p:spTree>
    <p:extLst>
      <p:ext uri="{BB962C8B-B14F-4D97-AF65-F5344CB8AC3E}">
        <p14:creationId xmlns:p14="http://schemas.microsoft.com/office/powerpoint/2010/main" val="3495634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A776AD-146B-4A4B-BA6B-73E628459D36}" type="datetimeFigureOut">
              <a:rPr lang="en-US" smtClean="0"/>
              <a:pPr/>
              <a:t>10/2/2014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7B5449-6589-4625-9E94-4DF91D25D9BB}" type="slidenum">
              <a:rPr lang="en-US" smtClean="0"/>
              <a:pPr/>
              <a:t>‹#›</a:t>
            </a:fld>
            <a:endParaRPr lang="en-US" dirty="0"/>
          </a:p>
        </p:txBody>
      </p:sp>
    </p:spTree>
    <p:extLst>
      <p:ext uri="{BB962C8B-B14F-4D97-AF65-F5344CB8AC3E}">
        <p14:creationId xmlns:p14="http://schemas.microsoft.com/office/powerpoint/2010/main" val="2761513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A776AD-146B-4A4B-BA6B-73E628459D36}" type="datetimeFigureOut">
              <a:rPr lang="en-US" smtClean="0"/>
              <a:pPr/>
              <a:t>10/2/2014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7B5449-6589-4625-9E94-4DF91D25D9BB}" type="slidenum">
              <a:rPr lang="en-US" smtClean="0"/>
              <a:pPr/>
              <a:t>‹#›</a:t>
            </a:fld>
            <a:endParaRPr lang="en-US" dirty="0"/>
          </a:p>
        </p:txBody>
      </p:sp>
    </p:spTree>
    <p:extLst>
      <p:ext uri="{BB962C8B-B14F-4D97-AF65-F5344CB8AC3E}">
        <p14:creationId xmlns:p14="http://schemas.microsoft.com/office/powerpoint/2010/main" val="3453375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776AD-146B-4A4B-BA6B-73E628459D36}" type="datetimeFigureOut">
              <a:rPr lang="en-US" smtClean="0"/>
              <a:pPr/>
              <a:t>10/2/2014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7B5449-6589-4625-9E94-4DF91D25D9BB}" type="slidenum">
              <a:rPr lang="en-US" smtClean="0"/>
              <a:pPr/>
              <a:t>‹#›</a:t>
            </a:fld>
            <a:endParaRPr lang="en-US" dirty="0"/>
          </a:p>
        </p:txBody>
      </p:sp>
    </p:spTree>
    <p:extLst>
      <p:ext uri="{BB962C8B-B14F-4D97-AF65-F5344CB8AC3E}">
        <p14:creationId xmlns:p14="http://schemas.microsoft.com/office/powerpoint/2010/main" val="49516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776AD-146B-4A4B-BA6B-73E628459D36}" type="datetimeFigureOut">
              <a:rPr lang="en-US" smtClean="0"/>
              <a:pPr/>
              <a:t>10/2/2014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7B5449-6589-4625-9E94-4DF91D25D9BB}" type="slidenum">
              <a:rPr lang="en-US" smtClean="0"/>
              <a:pPr/>
              <a:t>‹#›</a:t>
            </a:fld>
            <a:endParaRPr lang="en-US" dirty="0"/>
          </a:p>
        </p:txBody>
      </p:sp>
    </p:spTree>
    <p:extLst>
      <p:ext uri="{BB962C8B-B14F-4D97-AF65-F5344CB8AC3E}">
        <p14:creationId xmlns:p14="http://schemas.microsoft.com/office/powerpoint/2010/main" val="3833374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776AD-146B-4A4B-BA6B-73E628459D36}" type="datetimeFigureOut">
              <a:rPr lang="en-US" smtClean="0"/>
              <a:pPr/>
              <a:t>10/2/2014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7B5449-6589-4625-9E94-4DF91D25D9BB}" type="slidenum">
              <a:rPr lang="en-US" smtClean="0"/>
              <a:pPr/>
              <a:t>‹#›</a:t>
            </a:fld>
            <a:endParaRPr lang="en-US" dirty="0"/>
          </a:p>
        </p:txBody>
      </p:sp>
    </p:spTree>
    <p:extLst>
      <p:ext uri="{BB962C8B-B14F-4D97-AF65-F5344CB8AC3E}">
        <p14:creationId xmlns:p14="http://schemas.microsoft.com/office/powerpoint/2010/main" val="216431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A776AD-146B-4A4B-BA6B-73E628459D36}" type="datetimeFigureOut">
              <a:rPr lang="en-US" smtClean="0"/>
              <a:pPr/>
              <a:t>10/2/2014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7B5449-6589-4625-9E94-4DF91D25D9BB}" type="slidenum">
              <a:rPr lang="en-US" smtClean="0"/>
              <a:pPr/>
              <a:t>‹#›</a:t>
            </a:fld>
            <a:endParaRPr lang="en-US" dirty="0"/>
          </a:p>
        </p:txBody>
      </p:sp>
    </p:spTree>
    <p:extLst>
      <p:ext uri="{BB962C8B-B14F-4D97-AF65-F5344CB8AC3E}">
        <p14:creationId xmlns:p14="http://schemas.microsoft.com/office/powerpoint/2010/main" val="157992939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8" r:id="rId12"/>
    <p:sldLayoutId id="2147483655" r:id="rId13"/>
    <p:sldLayoutId id="2147483657" r:id="rId14"/>
    <p:sldLayoutId id="2147483664" r:id="rId15"/>
    <p:sldLayoutId id="2147483666" r:id="rId16"/>
    <p:sldLayoutId id="2147483667" r:id="rId17"/>
    <p:sldLayoutId id="2147483668" r:id="rId18"/>
    <p:sldLayoutId id="2147483670" r:id="rId19"/>
    <p:sldLayoutId id="2147483660" r:id="rId20"/>
    <p:sldLayoutId id="2147483663" r:id="rId2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http://www.health.gov/phfunctions/images/pubh_wh2.gi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62000" y="1690689"/>
            <a:ext cx="7886700" cy="3098346"/>
          </a:xfrm>
          <a:prstGeom prst="rect">
            <a:avLst/>
          </a:prstGeom>
        </p:spPr>
      </p:pic>
    </p:spTree>
    <p:extLst>
      <p:ext uri="{BB962C8B-B14F-4D97-AF65-F5344CB8AC3E}">
        <p14:creationId xmlns:p14="http://schemas.microsoft.com/office/powerpoint/2010/main" val="178421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620000" cy="990600"/>
          </a:xfrm>
        </p:spPr>
        <p:txBody>
          <a:bodyPr>
            <a:normAutofit fontScale="90000"/>
          </a:bodyPr>
          <a:lstStyle/>
          <a:p>
            <a:r>
              <a:rPr lang="en-US" sz="2400" dirty="0"/>
              <a:t/>
            </a:r>
            <a:br>
              <a:rPr lang="en-US" sz="2400" dirty="0"/>
            </a:br>
            <a:r>
              <a:rPr lang="en-US" b="1" dirty="0" smtClean="0">
                <a:solidFill>
                  <a:srgbClr val="0069AA"/>
                </a:solidFill>
              </a:rPr>
              <a:t>Domain 4 </a:t>
            </a:r>
            <a:r>
              <a:rPr lang="en-US" sz="2400" dirty="0" smtClean="0"/>
              <a:t/>
            </a:r>
            <a:br>
              <a:rPr lang="en-US" sz="2400" dirty="0" smtClean="0"/>
            </a:br>
            <a:r>
              <a:rPr lang="en-US" sz="2400" u="sng" dirty="0" smtClean="0"/>
              <a:t>Engage </a:t>
            </a:r>
            <a:r>
              <a:rPr lang="en-US" sz="2400" u="sng" dirty="0"/>
              <a:t>with the community </a:t>
            </a:r>
            <a:r>
              <a:rPr lang="en-US" sz="2400" dirty="0"/>
              <a:t>to identify and solve health problems</a:t>
            </a:r>
            <a:br>
              <a:rPr lang="en-US" sz="2400" dirty="0"/>
            </a:br>
            <a:endParaRPr lang="en-US" sz="2400" dirty="0"/>
          </a:p>
        </p:txBody>
      </p:sp>
      <p:sp>
        <p:nvSpPr>
          <p:cNvPr id="3" name="Text Placeholder 2"/>
          <p:cNvSpPr>
            <a:spLocks noGrp="1"/>
          </p:cNvSpPr>
          <p:nvPr>
            <p:ph idx="1"/>
          </p:nvPr>
        </p:nvSpPr>
        <p:spPr>
          <a:xfrm>
            <a:off x="685800" y="1981200"/>
            <a:ext cx="8153400" cy="4144963"/>
          </a:xfrm>
        </p:spPr>
        <p:txBody>
          <a:bodyPr>
            <a:normAutofit/>
          </a:bodyPr>
          <a:lstStyle/>
          <a:p>
            <a:pPr marL="0" indent="0">
              <a:buClr>
                <a:srgbClr val="1F497D"/>
              </a:buClr>
              <a:buNone/>
            </a:pPr>
            <a:r>
              <a:rPr lang="en-US" sz="2400" dirty="0"/>
              <a:t>Emphasis is on the process, the use of the partnership, and the mutual </a:t>
            </a:r>
            <a:r>
              <a:rPr lang="en-US" sz="2400" dirty="0" smtClean="0"/>
              <a:t>collaboration</a:t>
            </a:r>
          </a:p>
          <a:p>
            <a:pPr marL="457200" indent="-457200">
              <a:buClr>
                <a:srgbClr val="1F497D"/>
              </a:buClr>
              <a:buFont typeface="+mj-lt"/>
              <a:buAutoNum type="arabicPeriod"/>
            </a:pPr>
            <a:r>
              <a:rPr lang="en-US" sz="2800" dirty="0" smtClean="0"/>
              <a:t>Engage with the community</a:t>
            </a:r>
          </a:p>
          <a:p>
            <a:pPr marL="857250" lvl="1" indent="-457200">
              <a:buClr>
                <a:srgbClr val="1F497D"/>
              </a:buClr>
              <a:buFont typeface="+mj-lt"/>
              <a:buAutoNum type="alphaLcPeriod"/>
            </a:pPr>
            <a:r>
              <a:rPr lang="en-US" sz="2000" dirty="0"/>
              <a:t>P</a:t>
            </a:r>
            <a:r>
              <a:rPr lang="en-US" sz="2000" dirty="0" smtClean="0"/>
              <a:t>artnerships and coalitions</a:t>
            </a:r>
          </a:p>
          <a:p>
            <a:pPr marL="857250" lvl="1" indent="-457200">
              <a:buClr>
                <a:srgbClr val="1F497D"/>
              </a:buClr>
              <a:buFont typeface="+mj-lt"/>
              <a:buAutoNum type="alphaLcPeriod"/>
            </a:pPr>
            <a:r>
              <a:rPr lang="en-US" sz="2000" dirty="0" smtClean="0"/>
              <a:t>Share Models for engaging the community</a:t>
            </a:r>
          </a:p>
          <a:p>
            <a:pPr marL="857250" lvl="1" indent="-457200">
              <a:buClr>
                <a:srgbClr val="1F497D"/>
              </a:buClr>
              <a:buFont typeface="+mj-lt"/>
              <a:buAutoNum type="alphaLcPeriod"/>
            </a:pPr>
            <a:r>
              <a:rPr lang="en-US" sz="2000" dirty="0" smtClean="0"/>
              <a:t>Community policy or program change implemented through partnership</a:t>
            </a:r>
          </a:p>
          <a:p>
            <a:pPr marL="457200" indent="-457200">
              <a:buClr>
                <a:srgbClr val="1F497D"/>
              </a:buClr>
              <a:buFont typeface="+mj-lt"/>
              <a:buAutoNum type="arabicPeriod"/>
            </a:pPr>
            <a:r>
              <a:rPr lang="en-US" sz="2800" dirty="0" smtClean="0"/>
              <a:t>Promote community’s understanding to support policies and strategies </a:t>
            </a:r>
          </a:p>
          <a:p>
            <a:pPr marL="857250" lvl="1" indent="-457200">
              <a:buClr>
                <a:srgbClr val="1F497D"/>
              </a:buClr>
              <a:buFont typeface="+mj-lt"/>
              <a:buAutoNum type="alphaLcPeriod"/>
            </a:pPr>
            <a:r>
              <a:rPr lang="en-US" sz="2000" dirty="0" smtClean="0"/>
              <a:t>Engage with community members</a:t>
            </a:r>
          </a:p>
          <a:p>
            <a:pPr marL="857250" lvl="1" indent="-457200">
              <a:buClr>
                <a:srgbClr val="1F497D"/>
              </a:buClr>
              <a:buFont typeface="+mj-lt"/>
              <a:buAutoNum type="alphaLcPeriod"/>
            </a:pPr>
            <a:r>
              <a:rPr lang="en-US" sz="2000" dirty="0" smtClean="0"/>
              <a:t>Engage with policy makers (advisory board, elected officials)</a:t>
            </a:r>
          </a:p>
          <a:p>
            <a:pPr marL="857250" lvl="1" indent="-457200">
              <a:buClr>
                <a:srgbClr val="1F497D"/>
              </a:buClr>
              <a:buFont typeface="+mj-lt"/>
              <a:buAutoNum type="alphaLcPeriod"/>
            </a:pPr>
            <a:endParaRPr lang="en-US" sz="2000" dirty="0" smtClean="0"/>
          </a:p>
        </p:txBody>
      </p:sp>
    </p:spTree>
    <p:extLst>
      <p:ext uri="{BB962C8B-B14F-4D97-AF65-F5344CB8AC3E}">
        <p14:creationId xmlns:p14="http://schemas.microsoft.com/office/powerpoint/2010/main" val="2235812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7620000" cy="990600"/>
          </a:xfrm>
        </p:spPr>
        <p:txBody>
          <a:bodyPr>
            <a:normAutofit fontScale="90000"/>
          </a:bodyPr>
          <a:lstStyle/>
          <a:p>
            <a:r>
              <a:rPr lang="en-US" b="1" dirty="0" smtClean="0">
                <a:solidFill>
                  <a:srgbClr val="0069AA"/>
                </a:solidFill>
              </a:rPr>
              <a:t>Domain 5</a:t>
            </a:r>
            <a:r>
              <a:rPr lang="en-US" sz="2400" dirty="0" smtClean="0"/>
              <a:t/>
            </a:r>
            <a:br>
              <a:rPr lang="en-US" sz="2400" dirty="0" smtClean="0"/>
            </a:br>
            <a:r>
              <a:rPr lang="en-US" sz="2400" dirty="0" smtClean="0"/>
              <a:t>Develop </a:t>
            </a:r>
            <a:r>
              <a:rPr lang="en-US" sz="2400" dirty="0"/>
              <a:t>public health </a:t>
            </a:r>
            <a:r>
              <a:rPr lang="en-US" sz="2400" u="sng" dirty="0"/>
              <a:t>policies and plans</a:t>
            </a:r>
            <a:br>
              <a:rPr lang="en-US" sz="2400" u="sng" dirty="0"/>
            </a:br>
            <a:endParaRPr lang="en-US" sz="2400" dirty="0"/>
          </a:p>
        </p:txBody>
      </p:sp>
      <p:sp>
        <p:nvSpPr>
          <p:cNvPr id="3" name="Text Placeholder 2"/>
          <p:cNvSpPr>
            <a:spLocks noGrp="1"/>
          </p:cNvSpPr>
          <p:nvPr>
            <p:ph idx="1"/>
          </p:nvPr>
        </p:nvSpPr>
        <p:spPr>
          <a:xfrm>
            <a:off x="609600" y="1752600"/>
            <a:ext cx="8077200" cy="4373563"/>
          </a:xfrm>
        </p:spPr>
        <p:txBody>
          <a:bodyPr>
            <a:normAutofit fontScale="85000" lnSpcReduction="10000"/>
          </a:bodyPr>
          <a:lstStyle/>
          <a:p>
            <a:pPr marL="457200" indent="-457200">
              <a:buClr>
                <a:srgbClr val="1F497D"/>
              </a:buClr>
              <a:buFont typeface="+mj-lt"/>
              <a:buAutoNum type="arabicPeriod"/>
            </a:pPr>
            <a:r>
              <a:rPr lang="en-US" sz="3300" dirty="0" smtClean="0"/>
              <a:t>Be the experts for PH policy, practices, and capacity</a:t>
            </a:r>
          </a:p>
          <a:p>
            <a:pPr marL="857250" lvl="1" indent="-457200">
              <a:buClr>
                <a:srgbClr val="1F497D"/>
              </a:buClr>
              <a:buFont typeface="Arial" pitchFamily="34" charset="0"/>
              <a:buChar char="•"/>
            </a:pPr>
            <a:r>
              <a:rPr lang="en-US" sz="2600" dirty="0"/>
              <a:t>inform, track/monitor, </a:t>
            </a:r>
            <a:r>
              <a:rPr lang="en-US" sz="2600" dirty="0" smtClean="0"/>
              <a:t>advise</a:t>
            </a:r>
          </a:p>
          <a:p>
            <a:pPr marL="400050" lvl="1" indent="0">
              <a:buClr>
                <a:srgbClr val="1F497D"/>
              </a:buClr>
              <a:buNone/>
            </a:pPr>
            <a:endParaRPr lang="en-US" sz="3000" dirty="0" smtClean="0"/>
          </a:p>
          <a:p>
            <a:pPr marL="457200" indent="-457200">
              <a:buClr>
                <a:srgbClr val="1F497D"/>
              </a:buClr>
              <a:buFont typeface="+mj-lt"/>
              <a:buAutoNum type="arabicPeriod"/>
            </a:pPr>
            <a:r>
              <a:rPr lang="en-US" sz="3300" dirty="0" smtClean="0"/>
              <a:t>Community health improvement plan</a:t>
            </a:r>
          </a:p>
          <a:p>
            <a:pPr marL="857250" lvl="1" indent="-457200">
              <a:buClr>
                <a:srgbClr val="1F497D"/>
              </a:buClr>
              <a:buFont typeface="Arial" panose="020B0604020202020204" pitchFamily="34" charset="0"/>
              <a:buChar char="•"/>
            </a:pPr>
            <a:r>
              <a:rPr lang="en-US" sz="2600" dirty="0" smtClean="0"/>
              <a:t>Broad participation</a:t>
            </a:r>
          </a:p>
          <a:p>
            <a:pPr marL="857250" lvl="1" indent="-457200">
              <a:buClr>
                <a:srgbClr val="1F497D"/>
              </a:buClr>
              <a:buFont typeface="Arial" panose="020B0604020202020204" pitchFamily="34" charset="0"/>
              <a:buChar char="•"/>
            </a:pPr>
            <a:r>
              <a:rPr lang="en-US" sz="2600" dirty="0" smtClean="0"/>
              <a:t>Consider social determinants and policy changes to address health inequities</a:t>
            </a:r>
          </a:p>
          <a:p>
            <a:pPr marL="457200" indent="-457200">
              <a:buClr>
                <a:srgbClr val="1F497D"/>
              </a:buClr>
              <a:buFont typeface="+mj-lt"/>
              <a:buAutoNum type="arabicPeriod"/>
            </a:pPr>
            <a:endParaRPr lang="en-US" sz="3000" dirty="0" smtClean="0"/>
          </a:p>
          <a:p>
            <a:pPr marL="457200" indent="-457200">
              <a:buClr>
                <a:srgbClr val="1F497D"/>
              </a:buClr>
              <a:buFont typeface="+mj-lt"/>
              <a:buAutoNum type="arabicPeriod"/>
            </a:pPr>
            <a:r>
              <a:rPr lang="en-US" sz="3300" dirty="0" smtClean="0"/>
              <a:t>Health department strategic plan</a:t>
            </a:r>
          </a:p>
          <a:p>
            <a:pPr marL="457200" indent="-457200">
              <a:buClr>
                <a:srgbClr val="1F497D"/>
              </a:buClr>
              <a:buFont typeface="+mj-lt"/>
              <a:buAutoNum type="arabicPeriod"/>
            </a:pPr>
            <a:endParaRPr lang="en-US" sz="3000" dirty="0" smtClean="0"/>
          </a:p>
          <a:p>
            <a:pPr marL="457200" indent="-457200">
              <a:buClr>
                <a:srgbClr val="1F497D"/>
              </a:buClr>
              <a:buFont typeface="+mj-lt"/>
              <a:buAutoNum type="arabicPeriod"/>
            </a:pPr>
            <a:r>
              <a:rPr lang="en-US" sz="3300" dirty="0" smtClean="0"/>
              <a:t>All hazards emergency operations plan</a:t>
            </a:r>
          </a:p>
          <a:p>
            <a:pPr marL="0" indent="0">
              <a:buClr>
                <a:srgbClr val="1F497D"/>
              </a:buClr>
              <a:buNone/>
            </a:pPr>
            <a:endParaRPr lang="en-US" sz="2400" dirty="0" smtClean="0"/>
          </a:p>
        </p:txBody>
      </p:sp>
    </p:spTree>
    <p:extLst>
      <p:ext uri="{BB962C8B-B14F-4D97-AF65-F5344CB8AC3E}">
        <p14:creationId xmlns:p14="http://schemas.microsoft.com/office/powerpoint/2010/main" val="441172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7620000" cy="990600"/>
          </a:xfrm>
        </p:spPr>
        <p:txBody>
          <a:bodyPr>
            <a:normAutofit fontScale="90000"/>
          </a:bodyPr>
          <a:lstStyle/>
          <a:p>
            <a:r>
              <a:rPr lang="en-US" b="1" dirty="0" smtClean="0">
                <a:solidFill>
                  <a:srgbClr val="0069AA"/>
                </a:solidFill>
              </a:rPr>
              <a:t>Domain 6</a:t>
            </a:r>
            <a:r>
              <a:rPr lang="en-US" sz="2400" u="sng" dirty="0" smtClean="0"/>
              <a:t/>
            </a:r>
            <a:br>
              <a:rPr lang="en-US" sz="2400" u="sng" dirty="0" smtClean="0"/>
            </a:br>
            <a:r>
              <a:rPr lang="en-US" sz="2400" u="sng" dirty="0" smtClean="0"/>
              <a:t>Enforce</a:t>
            </a:r>
            <a:r>
              <a:rPr lang="en-US" sz="2400" dirty="0" smtClean="0"/>
              <a:t> </a:t>
            </a:r>
            <a:r>
              <a:rPr lang="en-US" sz="2400" dirty="0"/>
              <a:t>public health laws and regulations</a:t>
            </a:r>
            <a:br>
              <a:rPr lang="en-US" sz="2400" dirty="0"/>
            </a:br>
            <a:endParaRPr lang="en-US" sz="2400" dirty="0"/>
          </a:p>
        </p:txBody>
      </p:sp>
      <p:sp>
        <p:nvSpPr>
          <p:cNvPr id="3" name="Text Placeholder 2"/>
          <p:cNvSpPr>
            <a:spLocks noGrp="1"/>
          </p:cNvSpPr>
          <p:nvPr>
            <p:ph idx="1"/>
          </p:nvPr>
        </p:nvSpPr>
        <p:spPr>
          <a:xfrm>
            <a:off x="762000" y="1600200"/>
            <a:ext cx="7924800" cy="4572000"/>
          </a:xfrm>
        </p:spPr>
        <p:txBody>
          <a:bodyPr>
            <a:normAutofit fontScale="92500" lnSpcReduction="10000"/>
          </a:bodyPr>
          <a:lstStyle/>
          <a:p>
            <a:pPr marL="457200" lvl="1" indent="-457200">
              <a:buNone/>
            </a:pPr>
            <a:r>
              <a:rPr lang="en-US" sz="2000" i="1" dirty="0"/>
              <a:t>Laws = regulation, executive orders, statutes, and other types of laws</a:t>
            </a:r>
          </a:p>
          <a:p>
            <a:pPr marL="457200" lvl="1" indent="0">
              <a:buNone/>
            </a:pPr>
            <a:endParaRPr lang="en-US" sz="2000" dirty="0"/>
          </a:p>
          <a:p>
            <a:pPr marL="457200" lvl="1" indent="-457200">
              <a:buClr>
                <a:srgbClr val="1F497D"/>
              </a:buClr>
              <a:buFont typeface="+mj-lt"/>
              <a:buAutoNum type="arabicPeriod"/>
            </a:pPr>
            <a:r>
              <a:rPr lang="en-US" sz="3000" dirty="0" smtClean="0"/>
              <a:t>Process for reviewing public health laws</a:t>
            </a:r>
          </a:p>
          <a:p>
            <a:pPr marL="857250" lvl="2" indent="-457200">
              <a:buClr>
                <a:srgbClr val="1F497D"/>
              </a:buClr>
            </a:pPr>
            <a:r>
              <a:rPr lang="en-US" sz="2000" dirty="0" smtClean="0"/>
              <a:t>Inform others when changes are needed</a:t>
            </a:r>
            <a:endParaRPr lang="en-US" sz="2000" dirty="0"/>
          </a:p>
          <a:p>
            <a:pPr marL="457200" lvl="1" indent="-457200">
              <a:buClr>
                <a:srgbClr val="1F497D"/>
              </a:buClr>
              <a:buFont typeface="+mj-lt"/>
              <a:buAutoNum type="arabicPeriod"/>
            </a:pPr>
            <a:endParaRPr lang="en-US" sz="2400" dirty="0" smtClean="0"/>
          </a:p>
          <a:p>
            <a:pPr marL="457200" lvl="1" indent="-457200">
              <a:buClr>
                <a:srgbClr val="1F497D"/>
              </a:buClr>
              <a:buFont typeface="+mj-lt"/>
              <a:buAutoNum type="arabicPeriod"/>
            </a:pPr>
            <a:r>
              <a:rPr lang="en-US" sz="3000" dirty="0"/>
              <a:t>Educating the public and others on the importance and interpretation of public health </a:t>
            </a:r>
            <a:r>
              <a:rPr lang="en-US" sz="3000" dirty="0" smtClean="0"/>
              <a:t>laws</a:t>
            </a:r>
          </a:p>
          <a:p>
            <a:pPr marL="457200" lvl="1" indent="-457200">
              <a:buClr>
                <a:srgbClr val="1F497D"/>
              </a:buClr>
              <a:buFont typeface="+mj-lt"/>
              <a:buAutoNum type="arabicPeriod"/>
            </a:pPr>
            <a:endParaRPr lang="en-US" sz="2400" dirty="0"/>
          </a:p>
          <a:p>
            <a:pPr marL="457200" lvl="1" indent="-457200">
              <a:buClr>
                <a:srgbClr val="1F497D"/>
              </a:buClr>
              <a:buFont typeface="+mj-lt"/>
              <a:buAutoNum type="arabicPeriod"/>
            </a:pPr>
            <a:r>
              <a:rPr lang="en-US" sz="3300" dirty="0" smtClean="0"/>
              <a:t>Enforcing public health laws</a:t>
            </a:r>
          </a:p>
          <a:p>
            <a:pPr lvl="1">
              <a:buClr>
                <a:srgbClr val="1F497D"/>
              </a:buClr>
              <a:buFont typeface="Arial" pitchFamily="34" charset="0"/>
              <a:buChar char="•"/>
            </a:pPr>
            <a:r>
              <a:rPr lang="en-US" sz="2000" dirty="0" smtClean="0"/>
              <a:t>Inspections</a:t>
            </a:r>
          </a:p>
          <a:p>
            <a:pPr lvl="1">
              <a:buClr>
                <a:srgbClr val="1F497D"/>
              </a:buClr>
              <a:buFont typeface="Arial" pitchFamily="34" charset="0"/>
              <a:buChar char="•"/>
            </a:pPr>
            <a:r>
              <a:rPr lang="en-US" sz="2000" dirty="0" smtClean="0"/>
              <a:t>Compliance</a:t>
            </a:r>
          </a:p>
          <a:p>
            <a:pPr lvl="1">
              <a:buClr>
                <a:srgbClr val="1F497D"/>
              </a:buClr>
              <a:buFont typeface="Arial" pitchFamily="34" charset="0"/>
              <a:buChar char="•"/>
            </a:pPr>
            <a:r>
              <a:rPr lang="en-US" sz="2000" dirty="0" smtClean="0"/>
              <a:t>Analysis of compliance</a:t>
            </a:r>
          </a:p>
          <a:p>
            <a:pPr marL="457200" lvl="1" indent="0">
              <a:buNone/>
            </a:pPr>
            <a:endParaRPr lang="en-US" sz="2000" dirty="0" smtClean="0"/>
          </a:p>
        </p:txBody>
      </p:sp>
    </p:spTree>
    <p:extLst>
      <p:ext uri="{BB962C8B-B14F-4D97-AF65-F5344CB8AC3E}">
        <p14:creationId xmlns:p14="http://schemas.microsoft.com/office/powerpoint/2010/main" val="3418753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7696200" cy="1219200"/>
          </a:xfrm>
        </p:spPr>
        <p:txBody>
          <a:bodyPr>
            <a:normAutofit/>
          </a:bodyPr>
          <a:lstStyle/>
          <a:p>
            <a:r>
              <a:rPr lang="en-US" b="1" dirty="0" smtClean="0">
                <a:solidFill>
                  <a:srgbClr val="0069AA"/>
                </a:solidFill>
              </a:rPr>
              <a:t>Domain 7 </a:t>
            </a:r>
            <a:r>
              <a:rPr lang="en-US" sz="2400" dirty="0" smtClean="0"/>
              <a:t/>
            </a:r>
            <a:br>
              <a:rPr lang="en-US" sz="2400" dirty="0" smtClean="0"/>
            </a:br>
            <a:r>
              <a:rPr lang="en-US" sz="2400" dirty="0" smtClean="0"/>
              <a:t>Promote </a:t>
            </a:r>
            <a:r>
              <a:rPr lang="en-US" sz="2400" dirty="0"/>
              <a:t>strategies to improve </a:t>
            </a:r>
            <a:r>
              <a:rPr lang="en-US" sz="2400" u="sng" dirty="0"/>
              <a:t>access to healthcare </a:t>
            </a:r>
            <a:r>
              <a:rPr lang="en-US" sz="2400" dirty="0"/>
              <a:t>services</a:t>
            </a:r>
            <a:br>
              <a:rPr lang="en-US" sz="2400" dirty="0"/>
            </a:br>
            <a:endParaRPr lang="en-US" sz="2400" dirty="0"/>
          </a:p>
        </p:txBody>
      </p:sp>
      <p:sp>
        <p:nvSpPr>
          <p:cNvPr id="3" name="Text Placeholder 2"/>
          <p:cNvSpPr>
            <a:spLocks noGrp="1"/>
          </p:cNvSpPr>
          <p:nvPr>
            <p:ph idx="1"/>
          </p:nvPr>
        </p:nvSpPr>
        <p:spPr>
          <a:xfrm>
            <a:off x="685800" y="1752600"/>
            <a:ext cx="7772400" cy="4114800"/>
          </a:xfrm>
        </p:spPr>
        <p:txBody>
          <a:bodyPr>
            <a:normAutofit/>
          </a:bodyPr>
          <a:lstStyle/>
          <a:p>
            <a:pPr marL="457200" indent="-457200">
              <a:buClr>
                <a:srgbClr val="1F497D"/>
              </a:buClr>
              <a:buFont typeface="+mj-lt"/>
              <a:buAutoNum type="arabicPeriod"/>
            </a:pPr>
            <a:r>
              <a:rPr lang="en-US" sz="2400" dirty="0" smtClean="0"/>
              <a:t>Assess health services and capacity</a:t>
            </a:r>
          </a:p>
          <a:p>
            <a:pPr marL="857250" lvl="1" indent="-457200">
              <a:buClr>
                <a:srgbClr val="1F497D"/>
              </a:buClr>
              <a:buFont typeface="Arial" pitchFamily="34" charset="0"/>
              <a:buChar char="•"/>
            </a:pPr>
            <a:r>
              <a:rPr lang="en-US" sz="2000" dirty="0" smtClean="0"/>
              <a:t>Collaborative process</a:t>
            </a:r>
          </a:p>
          <a:p>
            <a:pPr marL="857250" lvl="1" indent="-457200">
              <a:buClr>
                <a:srgbClr val="1F497D"/>
              </a:buClr>
              <a:buFont typeface="Arial" pitchFamily="34" charset="0"/>
              <a:buChar char="•"/>
            </a:pPr>
            <a:r>
              <a:rPr lang="en-US" sz="2000" dirty="0" smtClean="0"/>
              <a:t>Consider emerging issues in public health, the health care system, and health care reimbursement</a:t>
            </a:r>
          </a:p>
          <a:p>
            <a:pPr marL="857250" lvl="1" indent="-457200">
              <a:buClr>
                <a:srgbClr val="1F497D"/>
              </a:buClr>
              <a:buFont typeface="Arial" pitchFamily="34" charset="0"/>
              <a:buChar char="•"/>
            </a:pPr>
            <a:r>
              <a:rPr lang="en-US" sz="2000" dirty="0" smtClean="0"/>
              <a:t>Identify populations with barriers</a:t>
            </a:r>
          </a:p>
          <a:p>
            <a:pPr marL="857250" lvl="1" indent="-457200">
              <a:buClr>
                <a:srgbClr val="1F497D"/>
              </a:buClr>
              <a:buFont typeface="Arial" pitchFamily="34" charset="0"/>
              <a:buChar char="•"/>
            </a:pPr>
            <a:r>
              <a:rPr lang="en-US" sz="2000" dirty="0" smtClean="0"/>
              <a:t>Identify populations with barriers to health care and gaps in services</a:t>
            </a:r>
          </a:p>
          <a:p>
            <a:pPr marL="857250" lvl="1" indent="-457200">
              <a:buClr>
                <a:srgbClr val="1F497D"/>
              </a:buClr>
              <a:buFont typeface="Arial" pitchFamily="34" charset="0"/>
              <a:buChar char="•"/>
            </a:pPr>
            <a:endParaRPr lang="en-US" sz="2000" dirty="0" smtClean="0"/>
          </a:p>
          <a:p>
            <a:pPr marL="457200" indent="-457200">
              <a:buClr>
                <a:srgbClr val="1F497D"/>
              </a:buClr>
              <a:buFont typeface="+mj-lt"/>
              <a:buAutoNum type="arabicPeriod"/>
            </a:pPr>
            <a:r>
              <a:rPr lang="en-US" sz="2400" dirty="0" smtClean="0"/>
              <a:t>Identify and implement strategies to improve access</a:t>
            </a:r>
          </a:p>
          <a:p>
            <a:pPr marL="857250" lvl="1" indent="-457200">
              <a:buClr>
                <a:srgbClr val="1F497D"/>
              </a:buClr>
              <a:buFont typeface="Arial" pitchFamily="34" charset="0"/>
              <a:buChar char="•"/>
            </a:pPr>
            <a:r>
              <a:rPr lang="en-US" sz="2000" dirty="0" smtClean="0"/>
              <a:t>Collaborative process</a:t>
            </a:r>
          </a:p>
          <a:p>
            <a:pPr marL="860425" lvl="1" indent="-460375">
              <a:buClr>
                <a:srgbClr val="1F497D"/>
              </a:buClr>
              <a:buFont typeface="Arial" pitchFamily="34" charset="0"/>
              <a:buChar char="•"/>
            </a:pPr>
            <a:r>
              <a:rPr lang="en-US" sz="2000" dirty="0" smtClean="0"/>
              <a:t>Implement strategies</a:t>
            </a:r>
          </a:p>
          <a:p>
            <a:pPr marL="857250" lvl="1" indent="-457200">
              <a:buClr>
                <a:srgbClr val="1F497D"/>
              </a:buClr>
              <a:buFont typeface="Arial" pitchFamily="34" charset="0"/>
              <a:buChar char="•"/>
            </a:pPr>
            <a:r>
              <a:rPr lang="en-US" sz="2000" dirty="0" smtClean="0"/>
              <a:t>Culturally competent initiatives</a:t>
            </a:r>
          </a:p>
          <a:p>
            <a:pPr marL="457200" indent="-457200">
              <a:buClr>
                <a:srgbClr val="1F497D"/>
              </a:buClr>
              <a:buFont typeface="+mj-lt"/>
              <a:buAutoNum type="arabicPeriod"/>
            </a:pPr>
            <a:endParaRPr lang="en-US" sz="2400" dirty="0"/>
          </a:p>
        </p:txBody>
      </p:sp>
    </p:spTree>
    <p:extLst>
      <p:ext uri="{BB962C8B-B14F-4D97-AF65-F5344CB8AC3E}">
        <p14:creationId xmlns:p14="http://schemas.microsoft.com/office/powerpoint/2010/main" val="1125790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543800" cy="990600"/>
          </a:xfrm>
        </p:spPr>
        <p:txBody>
          <a:bodyPr>
            <a:normAutofit fontScale="90000"/>
          </a:bodyPr>
          <a:lstStyle/>
          <a:p>
            <a:r>
              <a:rPr lang="en-US" sz="2400" dirty="0" smtClean="0"/>
              <a:t/>
            </a:r>
            <a:br>
              <a:rPr lang="en-US" sz="2400" dirty="0" smtClean="0"/>
            </a:br>
            <a:r>
              <a:rPr lang="en-US" b="1" dirty="0" smtClean="0">
                <a:solidFill>
                  <a:srgbClr val="0069AA"/>
                </a:solidFill>
              </a:rPr>
              <a:t>Domain 8</a:t>
            </a:r>
            <a:r>
              <a:rPr lang="en-US" sz="2400" dirty="0" smtClean="0"/>
              <a:t/>
            </a:r>
            <a:br>
              <a:rPr lang="en-US" sz="2400" dirty="0" smtClean="0"/>
            </a:br>
            <a:r>
              <a:rPr lang="en-US" sz="2400" dirty="0" smtClean="0"/>
              <a:t>Maintain </a:t>
            </a:r>
            <a:r>
              <a:rPr lang="en-US" sz="2400" dirty="0"/>
              <a:t>a competent public health </a:t>
            </a:r>
            <a:r>
              <a:rPr lang="en-US" sz="2400" u="sng" dirty="0"/>
              <a:t>workforce</a:t>
            </a:r>
            <a:br>
              <a:rPr lang="en-US" sz="2400" u="sng" dirty="0"/>
            </a:br>
            <a:endParaRPr lang="en-US" sz="2400" dirty="0"/>
          </a:p>
        </p:txBody>
      </p:sp>
      <p:sp>
        <p:nvSpPr>
          <p:cNvPr id="3" name="Text Placeholder 2"/>
          <p:cNvSpPr>
            <a:spLocks noGrp="1"/>
          </p:cNvSpPr>
          <p:nvPr>
            <p:ph idx="1"/>
          </p:nvPr>
        </p:nvSpPr>
        <p:spPr>
          <a:xfrm>
            <a:off x="1295400" y="1828800"/>
            <a:ext cx="7391400" cy="4373563"/>
          </a:xfrm>
        </p:spPr>
        <p:txBody>
          <a:bodyPr>
            <a:normAutofit/>
          </a:bodyPr>
          <a:lstStyle/>
          <a:p>
            <a:pPr marL="457200" indent="-457200">
              <a:buClr>
                <a:srgbClr val="1F497D"/>
              </a:buClr>
              <a:buFont typeface="+mj-lt"/>
              <a:buAutoNum type="arabicPeriod"/>
            </a:pPr>
            <a:r>
              <a:rPr lang="en-US" sz="2800" dirty="0" smtClean="0"/>
              <a:t>Encourage development of sufficient number of qualified </a:t>
            </a:r>
            <a:r>
              <a:rPr lang="en-US" sz="2800" dirty="0"/>
              <a:t>PH </a:t>
            </a:r>
            <a:r>
              <a:rPr lang="en-US" sz="2800" dirty="0" smtClean="0"/>
              <a:t>workers</a:t>
            </a:r>
          </a:p>
          <a:p>
            <a:pPr marL="857250" lvl="1" indent="-457200">
              <a:buClr>
                <a:srgbClr val="1F497D"/>
              </a:buClr>
              <a:buFont typeface="Arial" pitchFamily="34" charset="0"/>
              <a:buChar char="•"/>
            </a:pPr>
            <a:r>
              <a:rPr lang="en-US" sz="2000" dirty="0" smtClean="0"/>
              <a:t>Partnerships </a:t>
            </a:r>
            <a:r>
              <a:rPr lang="en-US" sz="2000" dirty="0"/>
              <a:t>with schools to </a:t>
            </a:r>
            <a:r>
              <a:rPr lang="en-US" sz="2000" dirty="0" smtClean="0"/>
              <a:t>promote public </a:t>
            </a:r>
            <a:r>
              <a:rPr lang="en-US" sz="2000" dirty="0"/>
              <a:t>health</a:t>
            </a:r>
          </a:p>
          <a:p>
            <a:pPr marL="457200" indent="-457200">
              <a:buClr>
                <a:srgbClr val="1F497D"/>
              </a:buClr>
              <a:buFont typeface="+mj-lt"/>
              <a:buAutoNum type="arabicPeriod"/>
            </a:pPr>
            <a:endParaRPr lang="en-US" sz="2400" dirty="0" smtClean="0"/>
          </a:p>
          <a:p>
            <a:pPr marL="457200" indent="-457200">
              <a:buClr>
                <a:srgbClr val="1F497D"/>
              </a:buClr>
              <a:buFont typeface="+mj-lt"/>
              <a:buAutoNum type="arabicPeriod"/>
            </a:pPr>
            <a:r>
              <a:rPr lang="en-US" sz="2800" dirty="0" smtClean="0"/>
              <a:t>Assure a competent workforce</a:t>
            </a:r>
          </a:p>
          <a:p>
            <a:pPr marL="857250" lvl="1" indent="-457200">
              <a:buClr>
                <a:srgbClr val="1F497D"/>
              </a:buClr>
              <a:buFont typeface="Arial" pitchFamily="34" charset="0"/>
              <a:buChar char="•"/>
            </a:pPr>
            <a:r>
              <a:rPr lang="en-US" sz="2000" dirty="0" smtClean="0"/>
              <a:t>Workforce development plan and implement</a:t>
            </a:r>
          </a:p>
          <a:p>
            <a:pPr marL="857250" lvl="1" indent="-457200">
              <a:buClr>
                <a:srgbClr val="1F497D"/>
              </a:buClr>
              <a:buFont typeface="Arial" pitchFamily="34" charset="0"/>
              <a:buChar char="•"/>
            </a:pPr>
            <a:r>
              <a:rPr lang="en-US" sz="2000" dirty="0" smtClean="0"/>
              <a:t>Competent workforce</a:t>
            </a:r>
            <a:endParaRPr lang="en-US" sz="2000" dirty="0"/>
          </a:p>
          <a:p>
            <a:pPr marL="857250" lvl="1" indent="-457200">
              <a:buClr>
                <a:srgbClr val="1F497D"/>
              </a:buClr>
              <a:buFont typeface="Arial" pitchFamily="34" charset="0"/>
              <a:buChar char="•"/>
            </a:pPr>
            <a:r>
              <a:rPr lang="en-US" sz="2000" dirty="0" smtClean="0"/>
              <a:t>Professional and career development </a:t>
            </a:r>
          </a:p>
          <a:p>
            <a:pPr marL="857250" lvl="1" indent="-457200">
              <a:buClr>
                <a:srgbClr val="1F497D"/>
              </a:buClr>
              <a:buFont typeface="Arial" pitchFamily="34" charset="0"/>
              <a:buChar char="•"/>
            </a:pPr>
            <a:r>
              <a:rPr lang="en-US" sz="2000" dirty="0" smtClean="0"/>
              <a:t>Supportive work environment</a:t>
            </a:r>
            <a:endParaRPr lang="en-US" sz="1200" dirty="0" smtClean="0"/>
          </a:p>
          <a:p>
            <a:pPr marL="0" indent="0">
              <a:buNone/>
            </a:pPr>
            <a:endParaRPr lang="en-US" sz="1600" dirty="0"/>
          </a:p>
        </p:txBody>
      </p:sp>
    </p:spTree>
    <p:extLst>
      <p:ext uri="{BB962C8B-B14F-4D97-AF65-F5344CB8AC3E}">
        <p14:creationId xmlns:p14="http://schemas.microsoft.com/office/powerpoint/2010/main" val="655512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7620000" cy="1219200"/>
          </a:xfrm>
        </p:spPr>
        <p:txBody>
          <a:bodyPr>
            <a:normAutofit fontScale="90000"/>
          </a:bodyPr>
          <a:lstStyle/>
          <a:p>
            <a:r>
              <a:rPr lang="en-US" b="1" dirty="0" smtClean="0">
                <a:solidFill>
                  <a:srgbClr val="0069AA"/>
                </a:solidFill>
              </a:rPr>
              <a:t>Domain 9</a:t>
            </a:r>
            <a:r>
              <a:rPr lang="en-US" sz="2400" dirty="0" smtClean="0"/>
              <a:t/>
            </a:r>
            <a:br>
              <a:rPr lang="en-US" sz="2400" dirty="0" smtClean="0"/>
            </a:br>
            <a:r>
              <a:rPr lang="en-US" sz="2400" dirty="0" smtClean="0"/>
              <a:t>Evaluate </a:t>
            </a:r>
            <a:r>
              <a:rPr lang="en-US" sz="2400" dirty="0"/>
              <a:t>and </a:t>
            </a:r>
            <a:r>
              <a:rPr lang="en-US" sz="2400" u="sng" dirty="0"/>
              <a:t>continuously improve</a:t>
            </a:r>
            <a:r>
              <a:rPr lang="en-US" sz="2400" dirty="0"/>
              <a:t> processes, programs, and interventions</a:t>
            </a:r>
            <a:br>
              <a:rPr lang="en-US" sz="2400" dirty="0"/>
            </a:br>
            <a:endParaRPr lang="en-US" sz="2400" dirty="0"/>
          </a:p>
        </p:txBody>
      </p:sp>
      <p:sp>
        <p:nvSpPr>
          <p:cNvPr id="3" name="Text Placeholder 2"/>
          <p:cNvSpPr>
            <a:spLocks noGrp="1"/>
          </p:cNvSpPr>
          <p:nvPr>
            <p:ph idx="1"/>
          </p:nvPr>
        </p:nvSpPr>
        <p:spPr>
          <a:xfrm>
            <a:off x="914400" y="1676400"/>
            <a:ext cx="7772400" cy="4602163"/>
          </a:xfrm>
        </p:spPr>
        <p:txBody>
          <a:bodyPr>
            <a:normAutofit/>
          </a:bodyPr>
          <a:lstStyle/>
          <a:p>
            <a:pPr marL="457200" lvl="1" indent="-457200">
              <a:buClr>
                <a:srgbClr val="1F497D"/>
              </a:buClr>
              <a:buFont typeface="+mj-lt"/>
              <a:buAutoNum type="arabicPeriod"/>
            </a:pPr>
            <a:r>
              <a:rPr lang="en-US" dirty="0" smtClean="0"/>
              <a:t>Performance management system (overall </a:t>
            </a:r>
            <a:r>
              <a:rPr lang="en-US" dirty="0"/>
              <a:t>approach to program </a:t>
            </a:r>
            <a:r>
              <a:rPr lang="en-US" dirty="0" smtClean="0"/>
              <a:t>evaluations)</a:t>
            </a:r>
            <a:endParaRPr lang="en-US" dirty="0"/>
          </a:p>
          <a:p>
            <a:pPr lvl="1">
              <a:buClr>
                <a:srgbClr val="1F497D"/>
              </a:buClr>
              <a:buFont typeface="Arial" pitchFamily="34" charset="0"/>
              <a:buChar char="•"/>
            </a:pPr>
            <a:r>
              <a:rPr lang="en-US" sz="2000" dirty="0" smtClean="0"/>
              <a:t>Engage all staff</a:t>
            </a:r>
          </a:p>
          <a:p>
            <a:pPr lvl="1">
              <a:buClr>
                <a:srgbClr val="1F497D"/>
              </a:buClr>
              <a:buFont typeface="Arial" pitchFamily="34" charset="0"/>
              <a:buChar char="•"/>
            </a:pPr>
            <a:r>
              <a:rPr lang="en-US" sz="2000" dirty="0" smtClean="0"/>
              <a:t>Performance management policy/system</a:t>
            </a:r>
          </a:p>
          <a:p>
            <a:pPr lvl="1">
              <a:buClr>
                <a:srgbClr val="1F497D"/>
              </a:buClr>
              <a:buFont typeface="Arial" pitchFamily="34" charset="0"/>
              <a:buChar char="•"/>
            </a:pPr>
            <a:r>
              <a:rPr lang="en-US" sz="2000" dirty="0" smtClean="0"/>
              <a:t>Implement -  analysis of progress on achievement of goals, objectives and measures</a:t>
            </a:r>
          </a:p>
          <a:p>
            <a:pPr lvl="1">
              <a:buClr>
                <a:srgbClr val="1F497D"/>
              </a:buClr>
              <a:buFont typeface="Arial" pitchFamily="34" charset="0"/>
              <a:buChar char="•"/>
            </a:pPr>
            <a:r>
              <a:rPr lang="en-US" sz="2000" dirty="0" smtClean="0"/>
              <a:t>Customer satisfaction</a:t>
            </a:r>
          </a:p>
          <a:p>
            <a:pPr marL="457200" lvl="1" indent="0">
              <a:buNone/>
            </a:pPr>
            <a:endParaRPr lang="en-US" sz="2000" dirty="0"/>
          </a:p>
          <a:p>
            <a:pPr marL="0" indent="0">
              <a:buClr>
                <a:srgbClr val="1F497D"/>
              </a:buClr>
              <a:buNone/>
              <a:tabLst>
                <a:tab pos="457200" algn="l"/>
              </a:tabLst>
            </a:pPr>
            <a:r>
              <a:rPr lang="en-US" sz="2400" dirty="0" smtClean="0">
                <a:solidFill>
                  <a:srgbClr val="1F497D"/>
                </a:solidFill>
              </a:rPr>
              <a:t>2.</a:t>
            </a:r>
            <a:r>
              <a:rPr lang="en-US" sz="2400" dirty="0" smtClean="0"/>
              <a:t>	</a:t>
            </a:r>
            <a:r>
              <a:rPr lang="en-US" sz="2800" dirty="0" smtClean="0"/>
              <a:t>Quality improvement processes</a:t>
            </a:r>
          </a:p>
          <a:p>
            <a:pPr lvl="1">
              <a:buClr>
                <a:srgbClr val="1F497D"/>
              </a:buClr>
              <a:buFont typeface="Arial" pitchFamily="34" charset="0"/>
              <a:buChar char="•"/>
            </a:pPr>
            <a:r>
              <a:rPr lang="en-US" sz="2000" dirty="0" smtClean="0"/>
              <a:t>QI plan</a:t>
            </a:r>
          </a:p>
          <a:p>
            <a:pPr lvl="1">
              <a:buClr>
                <a:srgbClr val="1F497D"/>
              </a:buClr>
              <a:buFont typeface="Arial" pitchFamily="34" charset="0"/>
              <a:buChar char="•"/>
            </a:pPr>
            <a:r>
              <a:rPr lang="en-US" sz="2000" dirty="0" smtClean="0"/>
              <a:t>QI activities based on plan</a:t>
            </a:r>
            <a:endParaRPr lang="en-US" sz="2000" dirty="0"/>
          </a:p>
        </p:txBody>
      </p:sp>
    </p:spTree>
    <p:extLst>
      <p:ext uri="{BB962C8B-B14F-4D97-AF65-F5344CB8AC3E}">
        <p14:creationId xmlns:p14="http://schemas.microsoft.com/office/powerpoint/2010/main" val="3603735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620000" cy="990600"/>
          </a:xfrm>
        </p:spPr>
        <p:txBody>
          <a:bodyPr>
            <a:normAutofit fontScale="90000"/>
          </a:bodyPr>
          <a:lstStyle/>
          <a:p>
            <a:pPr marL="719138" indent="-609600">
              <a:lnSpc>
                <a:spcPct val="80000"/>
              </a:lnSpc>
            </a:pPr>
            <a:r>
              <a:rPr lang="en-US" sz="2400" dirty="0"/>
              <a:t/>
            </a:r>
            <a:br>
              <a:rPr lang="en-US" sz="2400" dirty="0"/>
            </a:br>
            <a:r>
              <a:rPr lang="en-US" b="1" dirty="0" smtClean="0">
                <a:solidFill>
                  <a:srgbClr val="0069AA"/>
                </a:solidFill>
              </a:rPr>
              <a:t>Domain 10</a:t>
            </a:r>
            <a:r>
              <a:rPr lang="en-US" sz="2400" dirty="0" smtClean="0"/>
              <a:t/>
            </a:r>
            <a:br>
              <a:rPr lang="en-US" sz="2400" dirty="0" smtClean="0"/>
            </a:br>
            <a:r>
              <a:rPr lang="en-US" sz="2400" dirty="0" smtClean="0"/>
              <a:t>Contribute </a:t>
            </a:r>
            <a:r>
              <a:rPr lang="en-US" sz="2400" dirty="0"/>
              <a:t>to and apply the </a:t>
            </a:r>
            <a:r>
              <a:rPr lang="en-US" sz="2400" u="sng" dirty="0"/>
              <a:t>evidence base</a:t>
            </a:r>
            <a:r>
              <a:rPr lang="en-US" sz="2400" dirty="0"/>
              <a:t> of public health</a:t>
            </a:r>
            <a:br>
              <a:rPr lang="en-US" sz="2400" dirty="0"/>
            </a:br>
            <a:endParaRPr lang="en-US" sz="2400" dirty="0"/>
          </a:p>
        </p:txBody>
      </p:sp>
      <p:sp>
        <p:nvSpPr>
          <p:cNvPr id="3" name="Text Placeholder 2"/>
          <p:cNvSpPr>
            <a:spLocks noGrp="1"/>
          </p:cNvSpPr>
          <p:nvPr>
            <p:ph idx="1"/>
          </p:nvPr>
        </p:nvSpPr>
        <p:spPr>
          <a:xfrm>
            <a:off x="1066800" y="1447800"/>
            <a:ext cx="7620000" cy="4525963"/>
          </a:xfrm>
        </p:spPr>
        <p:txBody>
          <a:bodyPr>
            <a:normAutofit/>
          </a:bodyPr>
          <a:lstStyle/>
          <a:p>
            <a:endParaRPr lang="en-US" sz="2400" dirty="0" smtClean="0"/>
          </a:p>
          <a:p>
            <a:pPr marL="457200" indent="-457200">
              <a:buClr>
                <a:srgbClr val="1F497D"/>
              </a:buClr>
              <a:buFont typeface="+mj-lt"/>
              <a:buAutoNum type="arabicPeriod"/>
            </a:pPr>
            <a:r>
              <a:rPr lang="en-US" sz="2800" dirty="0" smtClean="0"/>
              <a:t>Use best practice available</a:t>
            </a:r>
          </a:p>
          <a:p>
            <a:pPr marL="857250" lvl="1" indent="-457200">
              <a:buClr>
                <a:srgbClr val="1F497D"/>
              </a:buClr>
              <a:buFont typeface="Arial" pitchFamily="34" charset="0"/>
              <a:buChar char="•"/>
            </a:pPr>
            <a:r>
              <a:rPr lang="en-US" sz="2400" dirty="0" smtClean="0"/>
              <a:t>Evidenced-based and/or promising practice</a:t>
            </a:r>
          </a:p>
          <a:p>
            <a:pPr marL="857250" lvl="1" indent="-457200">
              <a:buClr>
                <a:srgbClr val="1F497D"/>
              </a:buClr>
              <a:buFont typeface="Arial" pitchFamily="34" charset="0"/>
              <a:buChar char="•"/>
            </a:pPr>
            <a:r>
              <a:rPr lang="en-US" sz="2400" dirty="0" smtClean="0"/>
              <a:t>Foster innovation</a:t>
            </a:r>
          </a:p>
          <a:p>
            <a:pPr marL="457200" indent="-457200">
              <a:buClr>
                <a:srgbClr val="1F497D"/>
              </a:buClr>
              <a:buFont typeface="+mj-lt"/>
              <a:buAutoNum type="arabicPeriod"/>
            </a:pPr>
            <a:endParaRPr lang="en-US" sz="2400" dirty="0" smtClean="0"/>
          </a:p>
          <a:p>
            <a:pPr marL="457200" indent="-457200">
              <a:buClr>
                <a:srgbClr val="1F497D"/>
              </a:buClr>
              <a:buFont typeface="+mj-lt"/>
              <a:buAutoNum type="arabicPeriod"/>
            </a:pPr>
            <a:r>
              <a:rPr lang="en-US" sz="2800" dirty="0" smtClean="0"/>
              <a:t>Communicate </a:t>
            </a:r>
            <a:r>
              <a:rPr lang="en-US" sz="2800" dirty="0"/>
              <a:t>research and/or best and promising </a:t>
            </a:r>
            <a:r>
              <a:rPr lang="en-US" sz="2800" dirty="0" smtClean="0"/>
              <a:t>practices</a:t>
            </a:r>
          </a:p>
          <a:p>
            <a:pPr marL="858838" indent="-457200">
              <a:buClr>
                <a:srgbClr val="1F497D"/>
              </a:buClr>
            </a:pPr>
            <a:r>
              <a:rPr lang="en-US" sz="2400" dirty="0"/>
              <a:t>Protection of human </a:t>
            </a:r>
            <a:r>
              <a:rPr lang="en-US" sz="2400" dirty="0" smtClean="0"/>
              <a:t>subjects</a:t>
            </a:r>
          </a:p>
          <a:p>
            <a:pPr marL="858838" indent="-457200">
              <a:buClr>
                <a:srgbClr val="1F497D"/>
              </a:buClr>
            </a:pPr>
            <a:r>
              <a:rPr lang="en-US" sz="2400" dirty="0" smtClean="0"/>
              <a:t>Expertise to consider implications of research </a:t>
            </a:r>
            <a:endParaRPr lang="en-US" sz="2400" dirty="0"/>
          </a:p>
          <a:p>
            <a:pPr>
              <a:buClr>
                <a:srgbClr val="1F497D"/>
              </a:buClr>
            </a:pPr>
            <a:endParaRPr lang="en-US" sz="1600" dirty="0" smtClean="0"/>
          </a:p>
          <a:p>
            <a:pPr>
              <a:buClr>
                <a:srgbClr val="1F497D"/>
              </a:buClr>
            </a:pPr>
            <a:endParaRPr lang="en-US" sz="1600" dirty="0" smtClean="0"/>
          </a:p>
          <a:p>
            <a:pPr>
              <a:buClr>
                <a:srgbClr val="1F497D"/>
              </a:buClr>
            </a:pPr>
            <a:endParaRPr lang="en-US" sz="1600" dirty="0" smtClean="0"/>
          </a:p>
          <a:p>
            <a:endParaRPr lang="en-US" sz="2400" dirty="0"/>
          </a:p>
        </p:txBody>
      </p:sp>
    </p:spTree>
    <p:extLst>
      <p:ext uri="{BB962C8B-B14F-4D97-AF65-F5344CB8AC3E}">
        <p14:creationId xmlns:p14="http://schemas.microsoft.com/office/powerpoint/2010/main" val="4265096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7620000" cy="990600"/>
          </a:xfrm>
        </p:spPr>
        <p:txBody>
          <a:bodyPr>
            <a:normAutofit fontScale="90000"/>
          </a:bodyPr>
          <a:lstStyle/>
          <a:p>
            <a:r>
              <a:rPr lang="en-US" b="1" dirty="0" smtClean="0">
                <a:solidFill>
                  <a:srgbClr val="0069AA"/>
                </a:solidFill>
              </a:rPr>
              <a:t>Domain 11</a:t>
            </a:r>
            <a:r>
              <a:rPr lang="en-US" sz="2400" dirty="0" smtClean="0"/>
              <a:t/>
            </a:r>
            <a:br>
              <a:rPr lang="en-US" sz="2400" dirty="0" smtClean="0"/>
            </a:br>
            <a:r>
              <a:rPr lang="en-US" sz="2400" dirty="0" smtClean="0"/>
              <a:t>Maintain </a:t>
            </a:r>
            <a:r>
              <a:rPr lang="en-US" sz="2400" u="sng" dirty="0"/>
              <a:t>administrative and management </a:t>
            </a:r>
            <a:r>
              <a:rPr lang="en-US" sz="2400" dirty="0"/>
              <a:t>capacity</a:t>
            </a:r>
            <a:br>
              <a:rPr lang="en-US" sz="2400" dirty="0"/>
            </a:br>
            <a:endParaRPr lang="en-US" sz="2400" dirty="0"/>
          </a:p>
        </p:txBody>
      </p:sp>
      <p:sp>
        <p:nvSpPr>
          <p:cNvPr id="3" name="Text Placeholder 2"/>
          <p:cNvSpPr>
            <a:spLocks noGrp="1"/>
          </p:cNvSpPr>
          <p:nvPr>
            <p:ph idx="1"/>
          </p:nvPr>
        </p:nvSpPr>
        <p:spPr>
          <a:xfrm>
            <a:off x="1143000" y="1371600"/>
            <a:ext cx="7543800" cy="4754563"/>
          </a:xfrm>
        </p:spPr>
        <p:txBody>
          <a:bodyPr>
            <a:normAutofit fontScale="92500" lnSpcReduction="10000"/>
          </a:bodyPr>
          <a:lstStyle/>
          <a:p>
            <a:pPr marL="457200" indent="-457200">
              <a:buClr>
                <a:srgbClr val="1F497D"/>
              </a:buClr>
              <a:buFont typeface="+mj-lt"/>
              <a:buAutoNum type="arabicPeriod"/>
            </a:pPr>
            <a:r>
              <a:rPr lang="en-US" sz="2800" dirty="0" smtClean="0"/>
              <a:t>Operational infrastructure</a:t>
            </a:r>
          </a:p>
          <a:p>
            <a:pPr marL="857250" lvl="1" indent="-457200">
              <a:buClr>
                <a:srgbClr val="1F497D"/>
              </a:buClr>
              <a:buFont typeface="Arial" pitchFamily="34" charset="0"/>
              <a:buChar char="•"/>
            </a:pPr>
            <a:r>
              <a:rPr lang="en-US" sz="2000" dirty="0"/>
              <a:t>Policies and procedures</a:t>
            </a:r>
          </a:p>
          <a:p>
            <a:pPr marL="857250" lvl="1" indent="-457200">
              <a:buClr>
                <a:srgbClr val="1F497D"/>
              </a:buClr>
              <a:buFont typeface="Arial" pitchFamily="34" charset="0"/>
              <a:buChar char="•"/>
            </a:pPr>
            <a:r>
              <a:rPr lang="en-US" sz="2000" dirty="0"/>
              <a:t>Ethical decision making process</a:t>
            </a:r>
          </a:p>
          <a:p>
            <a:pPr marL="857250" lvl="1" indent="-457200">
              <a:buClr>
                <a:srgbClr val="1F497D"/>
              </a:buClr>
              <a:buFont typeface="Arial" pitchFamily="34" charset="0"/>
              <a:buChar char="•"/>
            </a:pPr>
            <a:r>
              <a:rPr lang="en-US" sz="2000" dirty="0"/>
              <a:t>Confidentiality</a:t>
            </a:r>
          </a:p>
          <a:p>
            <a:pPr marL="858838" lvl="1" indent="-457200">
              <a:buClr>
                <a:srgbClr val="1F497D"/>
              </a:buClr>
              <a:buFont typeface="Arial" pitchFamily="34" charset="0"/>
              <a:buChar char="•"/>
            </a:pPr>
            <a:r>
              <a:rPr lang="en-US" sz="2000" dirty="0"/>
              <a:t>Culturally and linguistically appropriate approaches and health equity</a:t>
            </a:r>
          </a:p>
          <a:p>
            <a:pPr marL="858838" indent="-457200">
              <a:buClr>
                <a:srgbClr val="1F497D"/>
              </a:buClr>
            </a:pPr>
            <a:r>
              <a:rPr lang="en-US" sz="2000" dirty="0"/>
              <a:t>HR system and policies and procedures</a:t>
            </a:r>
          </a:p>
          <a:p>
            <a:pPr marL="858838" indent="-457200">
              <a:buClr>
                <a:srgbClr val="1F497D"/>
              </a:buClr>
            </a:pPr>
            <a:r>
              <a:rPr lang="en-US" sz="2000" dirty="0"/>
              <a:t>Information management </a:t>
            </a:r>
          </a:p>
          <a:p>
            <a:pPr marL="858838" indent="-457200">
              <a:buClr>
                <a:srgbClr val="1F497D"/>
              </a:buClr>
            </a:pPr>
            <a:r>
              <a:rPr lang="en-US" sz="2000" dirty="0"/>
              <a:t>Facilities clean, safe, and accessible</a:t>
            </a:r>
            <a:endParaRPr lang="en-US" sz="2800" dirty="0"/>
          </a:p>
          <a:p>
            <a:pPr marL="457200" indent="-457200">
              <a:buClr>
                <a:srgbClr val="1F497D"/>
              </a:buClr>
              <a:buFont typeface="+mj-lt"/>
              <a:buAutoNum type="arabicPeriod"/>
            </a:pPr>
            <a:endParaRPr lang="en-US" sz="2800" dirty="0" smtClean="0"/>
          </a:p>
          <a:p>
            <a:pPr marL="461963" indent="-461963">
              <a:buClr>
                <a:srgbClr val="1F497D"/>
              </a:buClr>
              <a:buNone/>
            </a:pPr>
            <a:r>
              <a:rPr lang="en-US" sz="2800" dirty="0" smtClean="0">
                <a:solidFill>
                  <a:srgbClr val="1F497D"/>
                </a:solidFill>
              </a:rPr>
              <a:t>2. </a:t>
            </a:r>
            <a:r>
              <a:rPr lang="en-US" sz="2800" dirty="0" smtClean="0"/>
              <a:t>	Financial management</a:t>
            </a:r>
          </a:p>
          <a:p>
            <a:pPr marL="858838" lvl="1" indent="-458788">
              <a:buClr>
                <a:srgbClr val="1F497D"/>
              </a:buClr>
              <a:buFont typeface="Arial" pitchFamily="34" charset="0"/>
              <a:buChar char="•"/>
              <a:tabLst>
                <a:tab pos="457200" algn="l"/>
              </a:tabLst>
            </a:pPr>
            <a:r>
              <a:rPr lang="en-US" sz="2000" dirty="0" smtClean="0"/>
              <a:t>Financial and programmatic oversight</a:t>
            </a:r>
          </a:p>
          <a:p>
            <a:pPr marL="858838" lvl="1" indent="-458788">
              <a:buClr>
                <a:srgbClr val="1F497D"/>
              </a:buClr>
              <a:buFont typeface="Arial" pitchFamily="34" charset="0"/>
              <a:buChar char="•"/>
              <a:tabLst>
                <a:tab pos="457200" algn="l"/>
              </a:tabLst>
            </a:pPr>
            <a:r>
              <a:rPr lang="en-US" sz="2000" dirty="0" smtClean="0"/>
              <a:t>Written agreements</a:t>
            </a:r>
          </a:p>
          <a:p>
            <a:pPr marL="858838" lvl="1" indent="-458788">
              <a:buClr>
                <a:srgbClr val="1F497D"/>
              </a:buClr>
              <a:buFont typeface="Arial" pitchFamily="34" charset="0"/>
              <a:buChar char="•"/>
              <a:tabLst>
                <a:tab pos="457200" algn="l"/>
              </a:tabLst>
            </a:pPr>
            <a:r>
              <a:rPr lang="en-US" sz="2000" dirty="0" smtClean="0"/>
              <a:t>Financial management system</a:t>
            </a:r>
          </a:p>
          <a:p>
            <a:pPr marL="858838" lvl="1" indent="-458788">
              <a:buClr>
                <a:srgbClr val="1F497D"/>
              </a:buClr>
              <a:buFont typeface="Arial" pitchFamily="34" charset="0"/>
              <a:buChar char="•"/>
              <a:tabLst>
                <a:tab pos="457200" algn="l"/>
              </a:tabLst>
            </a:pPr>
            <a:r>
              <a:rPr lang="en-US" sz="2000" dirty="0" smtClean="0"/>
              <a:t>Seek resources</a:t>
            </a:r>
          </a:p>
          <a:p>
            <a:pPr marL="742950" indent="-742950">
              <a:buClr>
                <a:srgbClr val="1F497D"/>
              </a:buClr>
              <a:buAutoNum type="arabicPeriod" startAt="2"/>
              <a:tabLst>
                <a:tab pos="457200" algn="l"/>
              </a:tabLst>
            </a:pPr>
            <a:endParaRPr lang="en-US" sz="3700" dirty="0" smtClean="0"/>
          </a:p>
          <a:p>
            <a:pPr marL="457200" indent="-457200">
              <a:buClr>
                <a:srgbClr val="1F497D"/>
              </a:buClr>
              <a:buFont typeface="+mj-lt"/>
              <a:buAutoNum type="arabicPeriod"/>
            </a:pPr>
            <a:endParaRPr lang="en-US" sz="2400" dirty="0"/>
          </a:p>
          <a:p>
            <a:pPr marL="0" indent="0">
              <a:buClr>
                <a:srgbClr val="1F497D"/>
              </a:buClr>
              <a:buNone/>
            </a:pPr>
            <a:endParaRPr lang="en-US" sz="2400" dirty="0" smtClean="0"/>
          </a:p>
        </p:txBody>
      </p:sp>
    </p:spTree>
    <p:extLst>
      <p:ext uri="{BB962C8B-B14F-4D97-AF65-F5344CB8AC3E}">
        <p14:creationId xmlns:p14="http://schemas.microsoft.com/office/powerpoint/2010/main" val="2570603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620000" cy="990600"/>
          </a:xfrm>
        </p:spPr>
        <p:txBody>
          <a:bodyPr>
            <a:normAutofit fontScale="90000"/>
          </a:bodyPr>
          <a:lstStyle/>
          <a:p>
            <a:pPr marL="719138" indent="-609600">
              <a:lnSpc>
                <a:spcPct val="80000"/>
              </a:lnSpc>
            </a:pPr>
            <a:r>
              <a:rPr lang="en-US" sz="2400" dirty="0" smtClean="0"/>
              <a:t/>
            </a:r>
            <a:br>
              <a:rPr lang="en-US" sz="2400" dirty="0" smtClean="0"/>
            </a:br>
            <a:r>
              <a:rPr lang="en-US" sz="2400" dirty="0"/>
              <a:t/>
            </a:r>
            <a:br>
              <a:rPr lang="en-US" sz="2400" dirty="0"/>
            </a:br>
            <a:r>
              <a:rPr lang="en-US" sz="2400" dirty="0" smtClean="0"/>
              <a:t/>
            </a:r>
            <a:br>
              <a:rPr lang="en-US" sz="2400" dirty="0" smtClean="0"/>
            </a:br>
            <a:r>
              <a:rPr lang="en-US" b="1" dirty="0" smtClean="0">
                <a:solidFill>
                  <a:srgbClr val="0069AA"/>
                </a:solidFill>
              </a:rPr>
              <a:t>Domain 12</a:t>
            </a:r>
            <a:r>
              <a:rPr lang="en-US" sz="2400" dirty="0" smtClean="0"/>
              <a:t/>
            </a:r>
            <a:br>
              <a:rPr lang="en-US" sz="2400" dirty="0" smtClean="0"/>
            </a:br>
            <a:r>
              <a:rPr lang="en-US" sz="2400" dirty="0" smtClean="0"/>
              <a:t>Build </a:t>
            </a:r>
            <a:r>
              <a:rPr lang="en-US" sz="2400" dirty="0"/>
              <a:t>a strong and effective relationship with </a:t>
            </a:r>
            <a:r>
              <a:rPr lang="en-US" sz="2400" u="sng" dirty="0"/>
              <a:t>governing entity</a:t>
            </a:r>
            <a:br>
              <a:rPr lang="en-US" sz="2400" u="sng" dirty="0"/>
            </a:br>
            <a:r>
              <a:rPr lang="en-US" sz="4000" dirty="0"/>
              <a:t/>
            </a:r>
            <a:br>
              <a:rPr lang="en-US" sz="4000" dirty="0"/>
            </a:br>
            <a:endParaRPr lang="en-US" sz="2400" dirty="0"/>
          </a:p>
        </p:txBody>
      </p:sp>
      <p:sp>
        <p:nvSpPr>
          <p:cNvPr id="3" name="Text Placeholder 2"/>
          <p:cNvSpPr>
            <a:spLocks noGrp="1"/>
          </p:cNvSpPr>
          <p:nvPr>
            <p:ph idx="1"/>
          </p:nvPr>
        </p:nvSpPr>
        <p:spPr>
          <a:xfrm>
            <a:off x="1295400" y="1905001"/>
            <a:ext cx="7315200" cy="4953000"/>
          </a:xfrm>
        </p:spPr>
        <p:txBody>
          <a:bodyPr>
            <a:normAutofit/>
          </a:bodyPr>
          <a:lstStyle/>
          <a:p>
            <a:pPr marL="457200" indent="-457200">
              <a:buClr>
                <a:srgbClr val="1F497D"/>
              </a:buClr>
              <a:buFont typeface="+mj-lt"/>
              <a:buAutoNum type="arabicPeriod"/>
            </a:pPr>
            <a:r>
              <a:rPr lang="en-US" sz="2800" dirty="0" smtClean="0"/>
              <a:t>Operational definitions of roles, responsibilities and authorities</a:t>
            </a:r>
          </a:p>
          <a:p>
            <a:pPr marL="457200" indent="-457200">
              <a:buClr>
                <a:srgbClr val="1F497D"/>
              </a:buClr>
              <a:buFont typeface="+mj-lt"/>
              <a:buAutoNum type="arabicPeriod"/>
            </a:pPr>
            <a:endParaRPr lang="en-US" sz="2800" dirty="0" smtClean="0"/>
          </a:p>
          <a:p>
            <a:pPr marL="457200" indent="-457200">
              <a:buClr>
                <a:srgbClr val="1F497D"/>
              </a:buClr>
              <a:buFont typeface="+mj-lt"/>
              <a:buAutoNum type="arabicPeriod"/>
            </a:pPr>
            <a:r>
              <a:rPr lang="en-US" sz="2800" dirty="0" smtClean="0"/>
              <a:t>Inform governing entity about PH and HD</a:t>
            </a:r>
          </a:p>
          <a:p>
            <a:pPr marL="457200" indent="-457200">
              <a:buClr>
                <a:srgbClr val="1F497D"/>
              </a:buClr>
              <a:buFont typeface="+mj-lt"/>
              <a:buAutoNum type="arabicPeriod"/>
            </a:pPr>
            <a:endParaRPr lang="en-US" sz="2800" dirty="0" smtClean="0"/>
          </a:p>
          <a:p>
            <a:pPr marL="457200" indent="-457200">
              <a:buClr>
                <a:srgbClr val="1F497D"/>
              </a:buClr>
              <a:buFont typeface="+mj-lt"/>
              <a:buAutoNum type="arabicPeriod"/>
            </a:pPr>
            <a:r>
              <a:rPr lang="en-US" sz="2800" dirty="0" smtClean="0"/>
              <a:t>Engage governing entity in HD’s responsibilities</a:t>
            </a:r>
            <a:endParaRPr lang="en-US" sz="2800" dirty="0"/>
          </a:p>
          <a:p>
            <a:pPr lvl="1"/>
            <a:r>
              <a:rPr lang="en-US" sz="2400" dirty="0" smtClean="0"/>
              <a:t>Communication</a:t>
            </a:r>
          </a:p>
        </p:txBody>
      </p:sp>
    </p:spTree>
    <p:extLst>
      <p:ext uri="{BB962C8B-B14F-4D97-AF65-F5344CB8AC3E}">
        <p14:creationId xmlns:p14="http://schemas.microsoft.com/office/powerpoint/2010/main" val="134645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086600" cy="990600"/>
          </a:xfrm>
        </p:spPr>
        <p:txBody>
          <a:bodyPr>
            <a:normAutofit fontScale="90000"/>
          </a:bodyPr>
          <a:lstStyle/>
          <a:p>
            <a:r>
              <a:rPr lang="en-US" b="1" dirty="0" smtClean="0">
                <a:solidFill>
                  <a:srgbClr val="0068AD"/>
                </a:solidFill>
                <a:latin typeface="Legendum"/>
              </a:rPr>
              <a:t>Principles of </a:t>
            </a:r>
            <a:br>
              <a:rPr lang="en-US" b="1" dirty="0" smtClean="0">
                <a:solidFill>
                  <a:srgbClr val="0068AD"/>
                </a:solidFill>
                <a:latin typeface="Legendum"/>
              </a:rPr>
            </a:br>
            <a:r>
              <a:rPr lang="en-US" b="1" dirty="0" smtClean="0">
                <a:solidFill>
                  <a:srgbClr val="0068AD"/>
                </a:solidFill>
                <a:latin typeface="Legendum"/>
              </a:rPr>
              <a:t>Standards and Measures</a:t>
            </a:r>
            <a:endParaRPr lang="en-US" b="1" dirty="0">
              <a:solidFill>
                <a:srgbClr val="0068AD"/>
              </a:solidFill>
              <a:latin typeface="Legendum"/>
            </a:endParaRPr>
          </a:p>
        </p:txBody>
      </p:sp>
      <p:sp>
        <p:nvSpPr>
          <p:cNvPr id="3" name="Text Placeholder 2"/>
          <p:cNvSpPr>
            <a:spLocks noGrp="1"/>
          </p:cNvSpPr>
          <p:nvPr>
            <p:ph idx="1"/>
          </p:nvPr>
        </p:nvSpPr>
        <p:spPr>
          <a:xfrm>
            <a:off x="685800" y="1600200"/>
            <a:ext cx="7772400" cy="4495800"/>
          </a:xfrm>
        </p:spPr>
        <p:txBody>
          <a:bodyPr>
            <a:normAutofit lnSpcReduction="10000"/>
          </a:bodyPr>
          <a:lstStyle/>
          <a:p>
            <a:pPr>
              <a:buClr>
                <a:srgbClr val="92D050"/>
              </a:buClr>
            </a:pPr>
            <a:r>
              <a:rPr lang="en-US" sz="2400" dirty="0" smtClean="0"/>
              <a:t>Advance the </a:t>
            </a:r>
            <a:r>
              <a:rPr lang="en-US" sz="2400" u="sng" dirty="0" smtClean="0"/>
              <a:t>collective public health practice</a:t>
            </a:r>
            <a:endParaRPr lang="en-US" sz="2400" dirty="0" smtClean="0"/>
          </a:p>
          <a:p>
            <a:pPr>
              <a:buClr>
                <a:srgbClr val="92D050"/>
              </a:buClr>
            </a:pPr>
            <a:r>
              <a:rPr lang="en-US" sz="2400" u="sng" dirty="0" smtClean="0"/>
              <a:t>Moderate </a:t>
            </a:r>
            <a:r>
              <a:rPr lang="en-US" sz="2400" dirty="0" smtClean="0"/>
              <a:t>level: not minimum, not maximum</a:t>
            </a:r>
          </a:p>
          <a:p>
            <a:pPr>
              <a:buClr>
                <a:srgbClr val="92D050"/>
              </a:buClr>
            </a:pPr>
            <a:r>
              <a:rPr lang="en-US" sz="2400" dirty="0" smtClean="0"/>
              <a:t>Be </a:t>
            </a:r>
            <a:r>
              <a:rPr lang="en-US" sz="2400" u="sng" dirty="0" smtClean="0"/>
              <a:t>clear</a:t>
            </a:r>
            <a:r>
              <a:rPr lang="en-US" sz="2400" dirty="0" smtClean="0"/>
              <a:t>, reduce redundancy, minimize burden</a:t>
            </a:r>
          </a:p>
          <a:p>
            <a:pPr>
              <a:buClr>
                <a:srgbClr val="92D050"/>
              </a:buClr>
            </a:pPr>
            <a:r>
              <a:rPr lang="en-US" sz="2400" dirty="0"/>
              <a:t>Build </a:t>
            </a:r>
            <a:r>
              <a:rPr lang="en-US" sz="2400" u="sng" dirty="0"/>
              <a:t>quality improvement </a:t>
            </a:r>
            <a:r>
              <a:rPr lang="en-US" sz="2400" dirty="0"/>
              <a:t>into </a:t>
            </a:r>
            <a:r>
              <a:rPr lang="en-US" sz="2400" dirty="0" smtClean="0"/>
              <a:t>standards</a:t>
            </a:r>
            <a:endParaRPr lang="en-US" sz="2400" dirty="0"/>
          </a:p>
          <a:p>
            <a:pPr>
              <a:buClr>
                <a:srgbClr val="92D050"/>
              </a:buClr>
            </a:pPr>
            <a:r>
              <a:rPr lang="en-US" sz="2400" dirty="0" smtClean="0"/>
              <a:t>Apply to </a:t>
            </a:r>
            <a:r>
              <a:rPr lang="en-US" sz="2400" u="sng" dirty="0" smtClean="0"/>
              <a:t>all</a:t>
            </a:r>
            <a:r>
              <a:rPr lang="en-US" sz="2400" dirty="0" smtClean="0"/>
              <a:t> sizes of </a:t>
            </a:r>
            <a:r>
              <a:rPr lang="en-US" sz="2400" u="sng" dirty="0" smtClean="0"/>
              <a:t>HDs</a:t>
            </a:r>
            <a:r>
              <a:rPr lang="en-US" sz="2400" dirty="0" smtClean="0"/>
              <a:t> and all forms of governance structure</a:t>
            </a:r>
          </a:p>
          <a:p>
            <a:pPr>
              <a:buClr>
                <a:srgbClr val="92D050"/>
              </a:buClr>
            </a:pPr>
            <a:r>
              <a:rPr lang="en-US" sz="2400" dirty="0" smtClean="0"/>
              <a:t>Establish </a:t>
            </a:r>
            <a:r>
              <a:rPr lang="en-US" sz="2400" u="sng" dirty="0" smtClean="0"/>
              <a:t>same standards </a:t>
            </a:r>
            <a:r>
              <a:rPr lang="en-US" sz="2400" dirty="0" smtClean="0"/>
              <a:t>for Tribal, state, and local health departments</a:t>
            </a:r>
          </a:p>
          <a:p>
            <a:pPr>
              <a:buClr>
                <a:srgbClr val="92D050"/>
              </a:buClr>
            </a:pPr>
            <a:r>
              <a:rPr lang="en-US" sz="2400" dirty="0" smtClean="0"/>
              <a:t>Be </a:t>
            </a:r>
            <a:r>
              <a:rPr lang="en-US" sz="2400" dirty="0"/>
              <a:t>reflective of </a:t>
            </a:r>
            <a:r>
              <a:rPr lang="en-US" sz="2400" u="sng" dirty="0"/>
              <a:t>emerging public health issues </a:t>
            </a:r>
            <a:r>
              <a:rPr lang="en-US" sz="2400" dirty="0"/>
              <a:t>and opportunities; </a:t>
            </a:r>
            <a:r>
              <a:rPr lang="en-US" sz="2400" dirty="0" smtClean="0"/>
              <a:t>and</a:t>
            </a:r>
          </a:p>
          <a:p>
            <a:pPr>
              <a:buClr>
                <a:srgbClr val="92D050"/>
              </a:buClr>
            </a:pPr>
            <a:r>
              <a:rPr lang="en-US" sz="2400" dirty="0" smtClean="0"/>
              <a:t>Promote </a:t>
            </a:r>
            <a:r>
              <a:rPr lang="en-US" sz="2400" dirty="0"/>
              <a:t>effective internal and external </a:t>
            </a:r>
            <a:r>
              <a:rPr lang="en-US" sz="2400" u="sng" dirty="0"/>
              <a:t>collaborative partnerships</a:t>
            </a:r>
            <a:r>
              <a:rPr lang="en-US" sz="2400" dirty="0"/>
              <a:t>.</a:t>
            </a:r>
          </a:p>
          <a:p>
            <a:pPr>
              <a:buClr>
                <a:srgbClr val="92D050"/>
              </a:buClr>
            </a:pPr>
            <a:endParaRPr lang="en-US" sz="1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7543800" cy="1219200"/>
          </a:xfrm>
        </p:spPr>
        <p:txBody>
          <a:bodyPr>
            <a:normAutofit/>
          </a:bodyPr>
          <a:lstStyle/>
          <a:p>
            <a:r>
              <a:rPr lang="en-US" b="1" dirty="0" smtClean="0">
                <a:solidFill>
                  <a:srgbClr val="0068AD"/>
                </a:solidFill>
              </a:rPr>
              <a:t>PHAB 12 Domains </a:t>
            </a:r>
            <a:r>
              <a:rPr lang="en-US" sz="2800" dirty="0" smtClean="0"/>
              <a:t/>
            </a:r>
            <a:br>
              <a:rPr lang="en-US" sz="2800" dirty="0" smtClean="0"/>
            </a:br>
            <a:r>
              <a:rPr lang="en-US" sz="2000" dirty="0" smtClean="0"/>
              <a:t>Based on Core Functions of Public Health &amp; </a:t>
            </a:r>
            <a:br>
              <a:rPr lang="en-US" sz="2000" dirty="0" smtClean="0"/>
            </a:br>
            <a:r>
              <a:rPr lang="en-US" sz="2000" dirty="0" smtClean="0"/>
              <a:t>Ten Essential Public Health Services</a:t>
            </a:r>
            <a:endParaRPr lang="en-US" sz="2000" dirty="0"/>
          </a:p>
        </p:txBody>
      </p:sp>
      <p:pic>
        <p:nvPicPr>
          <p:cNvPr id="4" name="Content Placeholder 4" descr="Public Health in America Wheel Graphic"/>
          <p:cNvPicPr>
            <a:picLocks/>
          </p:cNvPicPr>
          <p:nvPr/>
        </p:nvPicPr>
        <p:blipFill>
          <a:blip r:embed="rId3" r:link="rId4" cstate="print"/>
          <a:srcRect/>
          <a:stretch>
            <a:fillRect/>
          </a:stretch>
        </p:blipFill>
        <p:spPr bwMode="auto">
          <a:xfrm>
            <a:off x="2011017" y="1828800"/>
            <a:ext cx="44958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7543800" cy="762000"/>
          </a:xfrm>
        </p:spPr>
        <p:txBody>
          <a:bodyPr>
            <a:noAutofit/>
          </a:bodyPr>
          <a:lstStyle/>
          <a:p>
            <a:r>
              <a:rPr lang="en-US" sz="4000" b="1" dirty="0" smtClean="0">
                <a:solidFill>
                  <a:srgbClr val="0068AD"/>
                </a:solidFill>
              </a:rPr>
              <a:t>Twelve Domains of Standards</a:t>
            </a:r>
            <a:endParaRPr lang="en-US" sz="4000" b="1" dirty="0">
              <a:solidFill>
                <a:srgbClr val="0068AD"/>
              </a:solidFill>
            </a:endParaRPr>
          </a:p>
        </p:txBody>
      </p:sp>
      <p:sp>
        <p:nvSpPr>
          <p:cNvPr id="3" name="Text Placeholder 2"/>
          <p:cNvSpPr>
            <a:spLocks noGrp="1"/>
          </p:cNvSpPr>
          <p:nvPr>
            <p:ph idx="1"/>
          </p:nvPr>
        </p:nvSpPr>
        <p:spPr>
          <a:xfrm>
            <a:off x="533400" y="1447800"/>
            <a:ext cx="7772400" cy="4800600"/>
          </a:xfrm>
        </p:spPr>
        <p:txBody>
          <a:bodyPr>
            <a:normAutofit lnSpcReduction="10000"/>
          </a:bodyPr>
          <a:lstStyle/>
          <a:p>
            <a:pPr marL="719138" indent="-609600">
              <a:lnSpc>
                <a:spcPct val="80000"/>
              </a:lnSpc>
              <a:buFontTx/>
              <a:buAutoNum type="arabicPeriod"/>
            </a:pPr>
            <a:r>
              <a:rPr lang="en-US" sz="2000" dirty="0"/>
              <a:t>Conduct </a:t>
            </a:r>
            <a:r>
              <a:rPr lang="en-US" sz="2000" u="sng" dirty="0"/>
              <a:t>assessments</a:t>
            </a:r>
            <a:r>
              <a:rPr lang="en-US" sz="2000" dirty="0"/>
              <a:t> focused on population health status and health issues facing the community </a:t>
            </a:r>
          </a:p>
          <a:p>
            <a:pPr marL="719138" indent="-609600">
              <a:lnSpc>
                <a:spcPct val="80000"/>
              </a:lnSpc>
              <a:buFontTx/>
              <a:buAutoNum type="arabicPeriod"/>
            </a:pPr>
            <a:r>
              <a:rPr lang="en-US" sz="2000" u="sng" dirty="0"/>
              <a:t>Investigate</a:t>
            </a:r>
            <a:r>
              <a:rPr lang="en-US" sz="2000" dirty="0"/>
              <a:t> health problems and environmental public health hazards to protect the community </a:t>
            </a:r>
          </a:p>
          <a:p>
            <a:pPr marL="719138" indent="-609600">
              <a:lnSpc>
                <a:spcPct val="80000"/>
              </a:lnSpc>
              <a:buFontTx/>
              <a:buAutoNum type="arabicPeriod"/>
            </a:pPr>
            <a:r>
              <a:rPr lang="en-US" sz="2000" u="sng" dirty="0"/>
              <a:t>Inform and educate </a:t>
            </a:r>
            <a:r>
              <a:rPr lang="en-US" sz="2000" dirty="0"/>
              <a:t>about public health issues and functions </a:t>
            </a:r>
          </a:p>
          <a:p>
            <a:pPr marL="719138" indent="-609600">
              <a:lnSpc>
                <a:spcPct val="80000"/>
              </a:lnSpc>
              <a:buFontTx/>
              <a:buAutoNum type="arabicPeriod"/>
            </a:pPr>
            <a:r>
              <a:rPr lang="en-US" sz="2000" u="sng" dirty="0"/>
              <a:t>Engage with the community </a:t>
            </a:r>
            <a:r>
              <a:rPr lang="en-US" sz="2000" dirty="0"/>
              <a:t>to identify and solve health problems</a:t>
            </a:r>
          </a:p>
          <a:p>
            <a:pPr marL="719138" indent="-609600">
              <a:lnSpc>
                <a:spcPct val="80000"/>
              </a:lnSpc>
              <a:buFont typeface="Wingdings 3" pitchFamily="28" charset="2"/>
              <a:buAutoNum type="arabicPeriod"/>
            </a:pPr>
            <a:r>
              <a:rPr lang="en-US" sz="2000" dirty="0"/>
              <a:t>Develop public health </a:t>
            </a:r>
            <a:r>
              <a:rPr lang="en-US" sz="2000" u="sng" dirty="0"/>
              <a:t>policies and plans</a:t>
            </a:r>
          </a:p>
          <a:p>
            <a:pPr marL="719138" indent="-609600">
              <a:lnSpc>
                <a:spcPct val="80000"/>
              </a:lnSpc>
              <a:buFont typeface="Wingdings 3" pitchFamily="28" charset="2"/>
              <a:buAutoNum type="arabicPeriod"/>
            </a:pPr>
            <a:r>
              <a:rPr lang="en-US" sz="2000" u="sng" dirty="0"/>
              <a:t>Enforce</a:t>
            </a:r>
            <a:r>
              <a:rPr lang="en-US" sz="2000" dirty="0"/>
              <a:t> public health laws and regulations</a:t>
            </a:r>
          </a:p>
          <a:p>
            <a:pPr marL="719138" indent="-609600">
              <a:lnSpc>
                <a:spcPct val="80000"/>
              </a:lnSpc>
              <a:buFont typeface="Wingdings 3" pitchFamily="28" charset="2"/>
              <a:buAutoNum type="arabicPeriod"/>
            </a:pPr>
            <a:r>
              <a:rPr lang="en-US" sz="2000" dirty="0"/>
              <a:t>Promote strategies to improve </a:t>
            </a:r>
            <a:r>
              <a:rPr lang="en-US" sz="2000" u="sng" dirty="0"/>
              <a:t>access to healthcare </a:t>
            </a:r>
            <a:r>
              <a:rPr lang="en-US" sz="2000" dirty="0"/>
              <a:t>services</a:t>
            </a:r>
          </a:p>
          <a:p>
            <a:pPr marL="719138" indent="-609600">
              <a:lnSpc>
                <a:spcPct val="80000"/>
              </a:lnSpc>
              <a:buFont typeface="Wingdings 3" pitchFamily="28" charset="2"/>
              <a:buAutoNum type="arabicPeriod"/>
            </a:pPr>
            <a:r>
              <a:rPr lang="en-US" sz="2000" dirty="0"/>
              <a:t>Maintain a competent public health </a:t>
            </a:r>
            <a:r>
              <a:rPr lang="en-US" sz="2000" u="sng" dirty="0"/>
              <a:t>workforce</a:t>
            </a:r>
          </a:p>
          <a:p>
            <a:pPr marL="719138" indent="-609600">
              <a:lnSpc>
                <a:spcPct val="80000"/>
              </a:lnSpc>
              <a:buFont typeface="Wingdings 3" pitchFamily="28" charset="2"/>
              <a:buAutoNum type="arabicPeriod"/>
            </a:pPr>
            <a:r>
              <a:rPr lang="en-US" sz="2000" dirty="0"/>
              <a:t>Evaluate and </a:t>
            </a:r>
            <a:r>
              <a:rPr lang="en-US" sz="2000" u="sng" dirty="0"/>
              <a:t>continuously improve</a:t>
            </a:r>
            <a:r>
              <a:rPr lang="en-US" sz="2000" dirty="0"/>
              <a:t> processes, programs, and interventions</a:t>
            </a:r>
          </a:p>
          <a:p>
            <a:pPr marL="719138" indent="-609600">
              <a:lnSpc>
                <a:spcPct val="80000"/>
              </a:lnSpc>
              <a:buFont typeface="Wingdings 3" pitchFamily="28" charset="2"/>
              <a:buAutoNum type="arabicPeriod"/>
            </a:pPr>
            <a:r>
              <a:rPr lang="en-US" sz="2000" dirty="0"/>
              <a:t>Contribute to and apply the </a:t>
            </a:r>
            <a:r>
              <a:rPr lang="en-US" sz="2000" u="sng" dirty="0"/>
              <a:t>evidence base</a:t>
            </a:r>
            <a:r>
              <a:rPr lang="en-US" sz="2000" dirty="0"/>
              <a:t> of public health</a:t>
            </a:r>
          </a:p>
          <a:p>
            <a:pPr marL="719138" indent="-609600">
              <a:lnSpc>
                <a:spcPct val="80000"/>
              </a:lnSpc>
              <a:buFont typeface="Wingdings 3" pitchFamily="28" charset="2"/>
              <a:buAutoNum type="arabicPeriod"/>
            </a:pPr>
            <a:r>
              <a:rPr lang="en-US" sz="2000" dirty="0"/>
              <a:t>Maintain </a:t>
            </a:r>
            <a:r>
              <a:rPr lang="en-US" sz="2000" u="sng" dirty="0"/>
              <a:t>administrative and management </a:t>
            </a:r>
            <a:r>
              <a:rPr lang="en-US" sz="2000" dirty="0"/>
              <a:t>capacity</a:t>
            </a:r>
          </a:p>
          <a:p>
            <a:pPr marL="719138" indent="-609600">
              <a:lnSpc>
                <a:spcPct val="80000"/>
              </a:lnSpc>
              <a:buFont typeface="Wingdings 3" pitchFamily="28" charset="2"/>
              <a:buAutoNum type="arabicPeriod"/>
            </a:pPr>
            <a:r>
              <a:rPr lang="en-US" sz="2000" dirty="0"/>
              <a:t>Build a strong and effective relationship with </a:t>
            </a:r>
            <a:r>
              <a:rPr lang="en-US" sz="2000" u="sng" dirty="0"/>
              <a:t>governing entity</a:t>
            </a:r>
          </a:p>
          <a:p>
            <a:pPr marL="0" indent="0">
              <a:buNone/>
            </a:pPr>
            <a:endParaRPr lang="en-US" sz="3600" dirty="0"/>
          </a:p>
        </p:txBody>
      </p:sp>
    </p:spTree>
    <p:extLst>
      <p:ext uri="{BB962C8B-B14F-4D97-AF65-F5344CB8AC3E}">
        <p14:creationId xmlns:p14="http://schemas.microsoft.com/office/powerpoint/2010/main" val="998442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endParaRPr lang="en-US" dirty="0"/>
          </a:p>
        </p:txBody>
      </p:sp>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8420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sp>
        <p:nvSpPr>
          <p:cNvPr id="5" name="Text Placeholder 4"/>
          <p:cNvSpPr>
            <a:spLocks noGrp="1"/>
          </p:cNvSpPr>
          <p:nvPr>
            <p:ph type="body" sz="quarter" idx="14"/>
          </p:nvPr>
        </p:nvSpPr>
        <p:spPr/>
        <p:txBody>
          <a:bodyPr/>
          <a:lstStyle/>
          <a:p>
            <a:endParaRPr lang="en-US"/>
          </a:p>
        </p:txBody>
      </p:sp>
      <p:pic>
        <p:nvPicPr>
          <p:cNvPr id="6" name="Picture 5"/>
          <p:cNvPicPr>
            <a:picLocks noChangeAspect="1"/>
          </p:cNvPicPr>
          <p:nvPr/>
        </p:nvPicPr>
        <p:blipFill>
          <a:blip r:embed="rId2"/>
          <a:stretch>
            <a:fillRect/>
          </a:stretch>
        </p:blipFill>
        <p:spPr>
          <a:xfrm>
            <a:off x="0" y="-76200"/>
            <a:ext cx="9144000" cy="6948055"/>
          </a:xfrm>
          <a:prstGeom prst="rect">
            <a:avLst/>
          </a:prstGeom>
        </p:spPr>
      </p:pic>
    </p:spTree>
    <p:extLst>
      <p:ext uri="{BB962C8B-B14F-4D97-AF65-F5344CB8AC3E}">
        <p14:creationId xmlns:p14="http://schemas.microsoft.com/office/powerpoint/2010/main" val="2463162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7543800" cy="990600"/>
          </a:xfrm>
        </p:spPr>
        <p:txBody>
          <a:bodyPr>
            <a:normAutofit fontScale="90000"/>
          </a:bodyPr>
          <a:lstStyle/>
          <a:p>
            <a:r>
              <a:rPr lang="en-US" sz="2400" dirty="0" smtClean="0"/>
              <a:t/>
            </a:r>
            <a:br>
              <a:rPr lang="en-US" sz="2400" dirty="0" smtClean="0"/>
            </a:br>
            <a:r>
              <a:rPr lang="en-US" b="1" dirty="0" smtClean="0">
                <a:solidFill>
                  <a:srgbClr val="0069AA"/>
                </a:solidFill>
              </a:rPr>
              <a:t>Domain 1</a:t>
            </a:r>
            <a:r>
              <a:rPr lang="en-US" sz="2400" dirty="0" smtClean="0"/>
              <a:t/>
            </a:r>
            <a:br>
              <a:rPr lang="en-US" sz="2400" dirty="0" smtClean="0"/>
            </a:br>
            <a:r>
              <a:rPr lang="en-US" sz="2400" dirty="0" smtClean="0"/>
              <a:t>Conduct </a:t>
            </a:r>
            <a:r>
              <a:rPr lang="en-US" sz="2400" u="sng" dirty="0"/>
              <a:t>assessments</a:t>
            </a:r>
            <a:r>
              <a:rPr lang="en-US" sz="2400" dirty="0"/>
              <a:t> focused on population health status and health issues facing the community </a:t>
            </a:r>
            <a:br>
              <a:rPr lang="en-US" sz="2400" dirty="0"/>
            </a:br>
            <a:endParaRPr lang="en-US" sz="2400" dirty="0"/>
          </a:p>
        </p:txBody>
      </p:sp>
      <p:sp>
        <p:nvSpPr>
          <p:cNvPr id="4" name="Text Placeholder 3"/>
          <p:cNvSpPr>
            <a:spLocks noGrp="1"/>
          </p:cNvSpPr>
          <p:nvPr>
            <p:ph idx="1"/>
          </p:nvPr>
        </p:nvSpPr>
        <p:spPr>
          <a:xfrm>
            <a:off x="685800" y="1981200"/>
            <a:ext cx="7772400" cy="4114800"/>
          </a:xfrm>
        </p:spPr>
        <p:txBody>
          <a:bodyPr>
            <a:normAutofit/>
          </a:bodyPr>
          <a:lstStyle/>
          <a:p>
            <a:pPr marL="514350" indent="-514350">
              <a:buClr>
                <a:srgbClr val="1F497D"/>
              </a:buClr>
              <a:buFont typeface="+mj-lt"/>
              <a:buAutoNum type="arabicPeriod"/>
            </a:pPr>
            <a:r>
              <a:rPr lang="en-US" sz="2800" dirty="0" smtClean="0"/>
              <a:t>Comprehensive Community Health Assessment</a:t>
            </a:r>
            <a:endParaRPr lang="en-US" sz="1600" dirty="0"/>
          </a:p>
          <a:p>
            <a:pPr marL="514350" indent="-514350">
              <a:buClr>
                <a:srgbClr val="1F497D"/>
              </a:buClr>
              <a:buFont typeface="+mj-lt"/>
              <a:buAutoNum type="arabicPeriod"/>
            </a:pPr>
            <a:r>
              <a:rPr lang="en-US" sz="2800" dirty="0" smtClean="0"/>
              <a:t>Collect and manage data</a:t>
            </a:r>
          </a:p>
          <a:p>
            <a:pPr marL="914400" lvl="1" indent="-514350">
              <a:buClr>
                <a:srgbClr val="1F497D"/>
              </a:buClr>
              <a:buFont typeface="+mj-lt"/>
              <a:buAutoNum type="alphaLcPeriod"/>
            </a:pPr>
            <a:r>
              <a:rPr lang="en-US" sz="2400" dirty="0" smtClean="0"/>
              <a:t>Surveillance system</a:t>
            </a:r>
          </a:p>
          <a:p>
            <a:pPr marL="914400" lvl="1" indent="-514350">
              <a:buClr>
                <a:srgbClr val="1F497D"/>
              </a:buClr>
              <a:buFont typeface="+mj-lt"/>
              <a:buAutoNum type="alphaLcPeriod"/>
            </a:pPr>
            <a:r>
              <a:rPr lang="en-US" sz="2400" dirty="0" smtClean="0"/>
              <a:t>Primary and secondary data</a:t>
            </a:r>
            <a:endParaRPr lang="en-US" sz="1600" dirty="0" smtClean="0"/>
          </a:p>
          <a:p>
            <a:pPr marL="514350" indent="-514350">
              <a:buClr>
                <a:srgbClr val="1F497D"/>
              </a:buClr>
              <a:buFont typeface="+mj-lt"/>
              <a:buAutoNum type="arabicPeriod"/>
            </a:pPr>
            <a:r>
              <a:rPr lang="en-US" sz="2800" dirty="0" smtClean="0"/>
              <a:t>Analyze data for trends in health hazards, environmental public health, and social determinants of health</a:t>
            </a:r>
            <a:endParaRPr lang="en-US" sz="1600" dirty="0" smtClean="0"/>
          </a:p>
          <a:p>
            <a:pPr marL="514350" indent="-514350">
              <a:buClr>
                <a:srgbClr val="1F497D"/>
              </a:buClr>
              <a:buFont typeface="+mj-lt"/>
              <a:buAutoNum type="arabicPeriod"/>
            </a:pPr>
            <a:r>
              <a:rPr lang="en-US" sz="2800" dirty="0" smtClean="0"/>
              <a:t>Use the data to inform policy, processes, programs, and interventions.</a:t>
            </a:r>
          </a:p>
        </p:txBody>
      </p:sp>
    </p:spTree>
    <p:extLst>
      <p:ext uri="{BB962C8B-B14F-4D97-AF65-F5344CB8AC3E}">
        <p14:creationId xmlns:p14="http://schemas.microsoft.com/office/powerpoint/2010/main" val="2613315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7620000" cy="1295400"/>
          </a:xfrm>
        </p:spPr>
        <p:txBody>
          <a:bodyPr>
            <a:normAutofit fontScale="90000"/>
          </a:bodyPr>
          <a:lstStyle/>
          <a:p>
            <a:r>
              <a:rPr lang="en-US" b="1" dirty="0" smtClean="0">
                <a:solidFill>
                  <a:srgbClr val="0069AA"/>
                </a:solidFill>
              </a:rPr>
              <a:t>Domain 2</a:t>
            </a:r>
            <a:r>
              <a:rPr lang="en-US" sz="2400" dirty="0" smtClean="0"/>
              <a:t/>
            </a:r>
            <a:br>
              <a:rPr lang="en-US" sz="2400" dirty="0" smtClean="0"/>
            </a:br>
            <a:r>
              <a:rPr lang="en-US" sz="2400" dirty="0" smtClean="0"/>
              <a:t>Conduct timely i</a:t>
            </a:r>
            <a:r>
              <a:rPr lang="en-US" sz="2400" u="sng" dirty="0" smtClean="0"/>
              <a:t>nvestigations of </a:t>
            </a:r>
            <a:r>
              <a:rPr lang="en-US" sz="2400" dirty="0" smtClean="0"/>
              <a:t> </a:t>
            </a:r>
            <a:r>
              <a:rPr lang="en-US" sz="2400" dirty="0"/>
              <a:t>health problems and environmental public health </a:t>
            </a:r>
            <a:r>
              <a:rPr lang="en-US" sz="2400" dirty="0" smtClean="0"/>
              <a:t>hazards</a:t>
            </a:r>
            <a:r>
              <a:rPr lang="en-US" sz="2400" dirty="0"/>
              <a:t/>
            </a:r>
            <a:br>
              <a:rPr lang="en-US" sz="2400" dirty="0"/>
            </a:br>
            <a:r>
              <a:rPr lang="en-US" sz="2400" dirty="0" smtClean="0"/>
              <a:t/>
            </a:r>
            <a:br>
              <a:rPr lang="en-US" sz="2400" dirty="0" smtClean="0"/>
            </a:br>
            <a:endParaRPr lang="en-US" sz="2400" dirty="0"/>
          </a:p>
        </p:txBody>
      </p:sp>
      <p:sp>
        <p:nvSpPr>
          <p:cNvPr id="3" name="Text Placeholder 2"/>
          <p:cNvSpPr>
            <a:spLocks noGrp="1"/>
          </p:cNvSpPr>
          <p:nvPr>
            <p:ph idx="1"/>
          </p:nvPr>
        </p:nvSpPr>
        <p:spPr>
          <a:xfrm>
            <a:off x="762000" y="1905000"/>
            <a:ext cx="7696200" cy="4191000"/>
          </a:xfrm>
        </p:spPr>
        <p:txBody>
          <a:bodyPr>
            <a:normAutofit fontScale="92500" lnSpcReduction="20000"/>
          </a:bodyPr>
          <a:lstStyle/>
          <a:p>
            <a:pPr marL="457200" indent="-457200">
              <a:buClr>
                <a:srgbClr val="1F497D"/>
              </a:buClr>
              <a:buFont typeface="+mj-lt"/>
              <a:buAutoNum type="arabicPeriod"/>
            </a:pPr>
            <a:r>
              <a:rPr lang="en-US" sz="2600" dirty="0" smtClean="0"/>
              <a:t>Conduct investigations (protocols, multiple investigations of infectious and non-infectious, manage process for reportable disease) </a:t>
            </a:r>
          </a:p>
          <a:p>
            <a:pPr marL="457200" indent="-457200">
              <a:buClr>
                <a:srgbClr val="1F497D"/>
              </a:buClr>
              <a:buFont typeface="+mj-lt"/>
              <a:buAutoNum type="arabicPeriod"/>
            </a:pPr>
            <a:r>
              <a:rPr lang="en-US" sz="2600" dirty="0" smtClean="0"/>
              <a:t>Contain and </a:t>
            </a:r>
            <a:r>
              <a:rPr lang="en-US" sz="2600" dirty="0"/>
              <a:t>mitigate health problems and environmental public health </a:t>
            </a:r>
            <a:r>
              <a:rPr lang="en-US" sz="2600" dirty="0" smtClean="0"/>
              <a:t>hazards (protocols, All Hazards Emergency Operations Plan, After Action Reports) </a:t>
            </a:r>
          </a:p>
          <a:p>
            <a:pPr marL="457200" indent="-457200">
              <a:buClr>
                <a:srgbClr val="1F497D"/>
              </a:buClr>
              <a:buFont typeface="+mj-lt"/>
              <a:buAutoNum type="arabicPeriod"/>
            </a:pPr>
            <a:r>
              <a:rPr lang="en-US" sz="2600" dirty="0" smtClean="0"/>
              <a:t>Public </a:t>
            </a:r>
            <a:r>
              <a:rPr lang="en-US" sz="2600" dirty="0"/>
              <a:t>h</a:t>
            </a:r>
            <a:r>
              <a:rPr lang="en-US" sz="2600" dirty="0" smtClean="0"/>
              <a:t>ealth laboratory </a:t>
            </a:r>
            <a:r>
              <a:rPr lang="en-US" sz="2600" dirty="0"/>
              <a:t>and </a:t>
            </a:r>
            <a:r>
              <a:rPr lang="en-US" sz="2600" dirty="0" smtClean="0"/>
              <a:t>epidemiology capacity ( 24/7 rapid detection, surge capacity, partnerships with other HDs for investigations)</a:t>
            </a:r>
          </a:p>
          <a:p>
            <a:pPr marL="457200" indent="-457200">
              <a:buClr>
                <a:srgbClr val="1F497D"/>
              </a:buClr>
              <a:buFont typeface="+mj-lt"/>
              <a:buAutoNum type="arabicPeriod"/>
            </a:pPr>
            <a:r>
              <a:rPr lang="en-US" sz="2600" dirty="0" smtClean="0"/>
              <a:t>Plan, policies, and procedures for urgent and non-urgent communication (protocols, health alerts, coordinate responses,  communicate with the public)</a:t>
            </a:r>
          </a:p>
          <a:p>
            <a:pPr marL="0" indent="0">
              <a:buClr>
                <a:srgbClr val="1F497D"/>
              </a:buClr>
              <a:buNone/>
            </a:pPr>
            <a:endParaRPr lang="en-US" sz="2400" dirty="0" smtClean="0"/>
          </a:p>
          <a:p>
            <a:pPr marL="457200" indent="-457200">
              <a:buClr>
                <a:srgbClr val="1F497D"/>
              </a:buClr>
              <a:buFont typeface="+mj-lt"/>
              <a:buAutoNum type="arabicPeriod"/>
            </a:pPr>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2509532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7620000" cy="1371600"/>
          </a:xfrm>
        </p:spPr>
        <p:txBody>
          <a:bodyPr>
            <a:normAutofit/>
          </a:bodyPr>
          <a:lstStyle/>
          <a:p>
            <a:r>
              <a:rPr lang="en-US" b="1" dirty="0" smtClean="0">
                <a:solidFill>
                  <a:srgbClr val="0069AA"/>
                </a:solidFill>
              </a:rPr>
              <a:t>Domain 3</a:t>
            </a:r>
            <a:r>
              <a:rPr lang="en-US" sz="2400" u="sng" dirty="0" smtClean="0"/>
              <a:t/>
            </a:r>
            <a:br>
              <a:rPr lang="en-US" sz="2400" u="sng" dirty="0" smtClean="0"/>
            </a:br>
            <a:r>
              <a:rPr lang="en-US" sz="2400" u="sng" dirty="0" smtClean="0"/>
              <a:t>Inform </a:t>
            </a:r>
            <a:r>
              <a:rPr lang="en-US" sz="2400" u="sng" dirty="0"/>
              <a:t>and educate </a:t>
            </a:r>
            <a:r>
              <a:rPr lang="en-US" sz="2400" dirty="0"/>
              <a:t>about public health issues and functions </a:t>
            </a:r>
            <a:br>
              <a:rPr lang="en-US" sz="2400" dirty="0"/>
            </a:br>
            <a:endParaRPr lang="en-US" sz="2400" dirty="0"/>
          </a:p>
        </p:txBody>
      </p:sp>
      <p:sp>
        <p:nvSpPr>
          <p:cNvPr id="3" name="Text Placeholder 2"/>
          <p:cNvSpPr>
            <a:spLocks noGrp="1"/>
          </p:cNvSpPr>
          <p:nvPr>
            <p:ph idx="1"/>
          </p:nvPr>
        </p:nvSpPr>
        <p:spPr>
          <a:xfrm>
            <a:off x="762000" y="1600200"/>
            <a:ext cx="7924800" cy="4876800"/>
          </a:xfrm>
        </p:spPr>
        <p:txBody>
          <a:bodyPr>
            <a:normAutofit fontScale="92500" lnSpcReduction="20000"/>
          </a:bodyPr>
          <a:lstStyle/>
          <a:p>
            <a:pPr marL="457200" indent="-457200">
              <a:buClr>
                <a:srgbClr val="1F497D"/>
              </a:buClr>
              <a:buFont typeface="+mj-lt"/>
              <a:buAutoNum type="arabicPeriod"/>
            </a:pPr>
            <a:r>
              <a:rPr lang="en-US" sz="3000" dirty="0" smtClean="0"/>
              <a:t>Health education and health promotion (a planned approach and strategies to protect the public and provide information)  </a:t>
            </a:r>
            <a:r>
              <a:rPr lang="en-US" sz="2400" dirty="0" smtClean="0"/>
              <a:t>	</a:t>
            </a:r>
          </a:p>
          <a:p>
            <a:pPr lvl="1" indent="-342900">
              <a:buClr>
                <a:srgbClr val="1F497D"/>
              </a:buClr>
              <a:buFont typeface="Arial" panose="020B0604020202020204" pitchFamily="34" charset="0"/>
              <a:buChar char="•"/>
            </a:pPr>
            <a:r>
              <a:rPr lang="en-US" sz="2000" dirty="0"/>
              <a:t>H</a:t>
            </a:r>
            <a:r>
              <a:rPr lang="en-US" sz="2000" dirty="0" smtClean="0"/>
              <a:t>ealthy behaviors, health risks, and healthy decisions for </a:t>
            </a:r>
            <a:r>
              <a:rPr lang="en-US" sz="2000" dirty="0"/>
              <a:t>specific populations, with their input and </a:t>
            </a:r>
            <a:r>
              <a:rPr lang="en-US" sz="2000" dirty="0" smtClean="0"/>
              <a:t>feedback</a:t>
            </a:r>
          </a:p>
          <a:p>
            <a:pPr lvl="1" indent="-342900">
              <a:buClr>
                <a:srgbClr val="1F497D"/>
              </a:buClr>
              <a:buFont typeface="Arial" panose="020B0604020202020204" pitchFamily="34" charset="0"/>
              <a:buChar char="•"/>
            </a:pPr>
            <a:r>
              <a:rPr lang="en-US" sz="2000" dirty="0" smtClean="0"/>
              <a:t>Specifically address factors that contribute to specific populations; higher health risks and poorer health outcomes</a:t>
            </a:r>
            <a:endParaRPr lang="en-US" sz="2000" dirty="0"/>
          </a:p>
          <a:p>
            <a:pPr marL="457200" indent="-457200">
              <a:buClr>
                <a:srgbClr val="1F497D"/>
              </a:buClr>
              <a:buFont typeface="+mj-lt"/>
              <a:buAutoNum type="arabicPeriod"/>
            </a:pPr>
            <a:endParaRPr lang="en-US" sz="2400" dirty="0" smtClean="0"/>
          </a:p>
          <a:p>
            <a:pPr marL="457200" indent="-457200">
              <a:buClr>
                <a:srgbClr val="1F497D"/>
              </a:buClr>
              <a:buFont typeface="+mj-lt"/>
              <a:buAutoNum type="arabicPeriod"/>
            </a:pPr>
            <a:r>
              <a:rPr lang="en-US" sz="3300" dirty="0" smtClean="0"/>
              <a:t>Provide information on PH issues and PH functions</a:t>
            </a:r>
          </a:p>
          <a:p>
            <a:pPr marL="857250" lvl="1" indent="-457200">
              <a:buClr>
                <a:srgbClr val="1F497D"/>
              </a:buClr>
              <a:buFont typeface="Arial" panose="020B0604020202020204" pitchFamily="34" charset="0"/>
              <a:buChar char="•"/>
            </a:pPr>
            <a:r>
              <a:rPr lang="en-US" sz="2000" dirty="0" smtClean="0"/>
              <a:t>Relation with the media</a:t>
            </a:r>
          </a:p>
          <a:p>
            <a:pPr marL="857250" lvl="1" indent="-457200">
              <a:buClr>
                <a:srgbClr val="1F497D"/>
              </a:buClr>
              <a:buFont typeface="Arial" panose="020B0604020202020204" pitchFamily="34" charset="0"/>
              <a:buChar char="•"/>
            </a:pPr>
            <a:r>
              <a:rPr lang="en-US" sz="2000" dirty="0" smtClean="0"/>
              <a:t>Branding strategy</a:t>
            </a:r>
          </a:p>
          <a:p>
            <a:pPr marL="857250" lvl="1" indent="-457200">
              <a:buClr>
                <a:srgbClr val="1F497D"/>
              </a:buClr>
              <a:buFont typeface="Arial" panose="020B0604020202020204" pitchFamily="34" charset="0"/>
              <a:buChar char="•"/>
            </a:pPr>
            <a:r>
              <a:rPr lang="en-US" sz="2000" dirty="0" smtClean="0"/>
              <a:t>Communication procedures</a:t>
            </a:r>
          </a:p>
          <a:p>
            <a:pPr marL="857250" lvl="1" indent="-457200">
              <a:buClr>
                <a:srgbClr val="1F497D"/>
              </a:buClr>
              <a:buFont typeface="Arial" panose="020B0604020202020204" pitchFamily="34" charset="0"/>
              <a:buChar char="•"/>
            </a:pPr>
            <a:r>
              <a:rPr lang="en-US" sz="2000" dirty="0" smtClean="0"/>
              <a:t>Risk Communications plan</a:t>
            </a:r>
          </a:p>
          <a:p>
            <a:pPr marL="857250" lvl="1" indent="-457200">
              <a:buClr>
                <a:srgbClr val="1F497D"/>
              </a:buClr>
              <a:buFont typeface="Arial" panose="020B0604020202020204" pitchFamily="34" charset="0"/>
              <a:buChar char="•"/>
            </a:pPr>
            <a:r>
              <a:rPr lang="en-US" sz="2000" dirty="0" smtClean="0"/>
              <a:t>Information through a variety of methods</a:t>
            </a:r>
          </a:p>
          <a:p>
            <a:pPr marL="857250" lvl="1" indent="-457200">
              <a:buClr>
                <a:srgbClr val="1F497D"/>
              </a:buClr>
              <a:buFont typeface="Arial" panose="020B0604020202020204" pitchFamily="34" charset="0"/>
              <a:buChar char="•"/>
            </a:pPr>
            <a:r>
              <a:rPr lang="en-US" sz="2000" dirty="0" smtClean="0"/>
              <a:t>Culturally sensitive and linguistically appropriate</a:t>
            </a:r>
          </a:p>
        </p:txBody>
      </p:sp>
    </p:spTree>
    <p:extLst>
      <p:ext uri="{BB962C8B-B14F-4D97-AF65-F5344CB8AC3E}">
        <p14:creationId xmlns:p14="http://schemas.microsoft.com/office/powerpoint/2010/main" val="2761215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5484</TotalTime>
  <Words>1302</Words>
  <Application>Microsoft Office PowerPoint</Application>
  <PresentationFormat>On-screen Show (4:3)</PresentationFormat>
  <Paragraphs>171</Paragraphs>
  <Slides>18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Akzidenz Grotesk BE</vt:lpstr>
      <vt:lpstr>Akzidenz Grotesk BE Medium</vt:lpstr>
      <vt:lpstr>Akzidenz Grotesk BE Regular</vt:lpstr>
      <vt:lpstr>Arial</vt:lpstr>
      <vt:lpstr>Calibri</vt:lpstr>
      <vt:lpstr>Calibri Light</vt:lpstr>
      <vt:lpstr>Chaparral Pro</vt:lpstr>
      <vt:lpstr>Courier New</vt:lpstr>
      <vt:lpstr>Legendum</vt:lpstr>
      <vt:lpstr>Wingdings</vt:lpstr>
      <vt:lpstr>Wingdings 3</vt:lpstr>
      <vt:lpstr>Office Theme</vt:lpstr>
      <vt:lpstr>PowerPoint Presentation</vt:lpstr>
      <vt:lpstr>Principles of  Standards and Measures</vt:lpstr>
      <vt:lpstr>PHAB 12 Domains  Based on Core Functions of Public Health &amp;  Ten Essential Public Health Services</vt:lpstr>
      <vt:lpstr>Twelve Domains of Standards</vt:lpstr>
      <vt:lpstr>PowerPoint Presentation</vt:lpstr>
      <vt:lpstr>PowerPoint Presentation</vt:lpstr>
      <vt:lpstr> Domain 1 Conduct assessments focused on population health status and health issues facing the community  </vt:lpstr>
      <vt:lpstr>Domain 2 Conduct timely investigations of  health problems and environmental public health hazards  </vt:lpstr>
      <vt:lpstr>Domain 3 Inform and educate about public health issues and functions  </vt:lpstr>
      <vt:lpstr> Domain 4  Engage with the community to identify and solve health problems </vt:lpstr>
      <vt:lpstr>Domain 5 Develop public health policies and plans </vt:lpstr>
      <vt:lpstr>Domain 6 Enforce public health laws and regulations </vt:lpstr>
      <vt:lpstr>Domain 7  Promote strategies to improve access to healthcare services </vt:lpstr>
      <vt:lpstr> Domain 8 Maintain a competent public health workforce </vt:lpstr>
      <vt:lpstr>Domain 9 Evaluate and continuously improve processes, programs, and interventions </vt:lpstr>
      <vt:lpstr> Domain 10 Contribute to and apply the evidence base of public health </vt:lpstr>
      <vt:lpstr>Domain 11 Maintain administrative and management capacity </vt:lpstr>
      <vt:lpstr>   Domain 12 Build a strong and effective relationship with governing entity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dc:creator>
  <cp:lastModifiedBy>Robin Wilcox</cp:lastModifiedBy>
  <cp:revision>120</cp:revision>
  <cp:lastPrinted>2013-08-15T17:35:01Z</cp:lastPrinted>
  <dcterms:created xsi:type="dcterms:W3CDTF">2013-06-13T16:23:19Z</dcterms:created>
  <dcterms:modified xsi:type="dcterms:W3CDTF">2014-10-02T13:47:45Z</dcterms:modified>
</cp:coreProperties>
</file>